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6"/>
  </p:notesMasterIdLst>
  <p:sldIdLst>
    <p:sldId id="258" r:id="rId2"/>
    <p:sldId id="259" r:id="rId3"/>
    <p:sldId id="257" r:id="rId4"/>
    <p:sldId id="256" r:id="rId5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226D"/>
    <a:srgbClr val="4A2E7C"/>
    <a:srgbClr val="3E2C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 autoAdjust="0"/>
  </p:normalViewPr>
  <p:slideViewPr>
    <p:cSldViewPr snapToGrid="0">
      <p:cViewPr>
        <p:scale>
          <a:sx n="75" d="100"/>
          <a:sy n="75" d="100"/>
        </p:scale>
        <p:origin x="-8764" y="-5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6" d="100"/>
          <a:sy n="126" d="100"/>
        </p:scale>
        <p:origin x="4912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3A587-AA2C-4589-8F6C-8388AEF66B78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80950-ED02-4357-99F0-6FA0D094D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98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1143000"/>
            <a:ext cx="2181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80950-ED02-4357-99F0-6FA0D094DB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77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38388" y="1143000"/>
            <a:ext cx="2181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80950-ED02-4357-99F0-6FA0D094DB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54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33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46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34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897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97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6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84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4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72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78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34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CEEB-8DE4-4657-B63F-30AF8B7AB80A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B8E4B-334F-4E2D-9F0C-D182F64D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67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"/>
            <a:ext cx="30275213" cy="2793999"/>
          </a:xfrm>
          <a:prstGeom prst="rect">
            <a:avLst/>
          </a:prstGeom>
          <a:gradFill flip="none" rotWithShape="1">
            <a:gsLst>
              <a:gs pos="0">
                <a:srgbClr val="992168"/>
              </a:gs>
              <a:gs pos="74000">
                <a:srgbClr val="6B2474"/>
              </a:gs>
              <a:gs pos="83000">
                <a:srgbClr val="4F2F7B"/>
              </a:gs>
              <a:gs pos="100000">
                <a:srgbClr val="2B287F"/>
              </a:gs>
            </a:gsLst>
            <a:lin ang="10800000" scaled="1"/>
            <a:tileRect/>
          </a:gradFill>
          <a:ln w="127000" cap="flat" cmpd="thinThick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4601" tIns="32301" rIns="64601" bIns="3230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4601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696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8001" y="227920"/>
            <a:ext cx="1413921" cy="28262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1024" y="2448069"/>
            <a:ext cx="1527944" cy="3054195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28" y="249030"/>
            <a:ext cx="2391613" cy="230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6424" y="113959"/>
            <a:ext cx="1527944" cy="3054195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24028400" y="543279"/>
            <a:ext cx="5917385" cy="1581945"/>
            <a:chOff x="25768711" y="604258"/>
            <a:chExt cx="4078044" cy="2162314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r="72984"/>
            <a:stretch/>
          </p:blipFill>
          <p:spPr>
            <a:xfrm>
              <a:off x="25768711" y="612177"/>
              <a:ext cx="1100776" cy="215439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harpenSoften amount="-4000"/>
                      </a14:imgEffect>
                      <a14:imgEffect>
                        <a14:brightnessContrast bright="100000" contrast="2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772278" y="604258"/>
              <a:ext cx="4074477" cy="2154395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34986241" y="964080"/>
            <a:ext cx="6006842" cy="15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9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iming>
    <p:tnLst>
      <p:par>
        <p:cTn id="1" dur="indefinite" restart="never" nodeType="tmRoot"/>
      </p:par>
    </p:tnLst>
  </p:timing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.png"/><Relationship Id="rId21" Type="http://schemas.openxmlformats.org/officeDocument/2006/relationships/image" Target="../media/image17.jpeg"/><Relationship Id="rId42" Type="http://schemas.openxmlformats.org/officeDocument/2006/relationships/image" Target="../media/image34.png"/><Relationship Id="rId47" Type="http://schemas.microsoft.com/office/2007/relationships/hdphoto" Target="../media/hdphoto15.wdp"/><Relationship Id="rId63" Type="http://schemas.openxmlformats.org/officeDocument/2006/relationships/image" Target="../media/image48.png"/><Relationship Id="rId68" Type="http://schemas.microsoft.com/office/2007/relationships/hdphoto" Target="../media/hdphoto22.wdp"/><Relationship Id="rId2" Type="http://schemas.openxmlformats.org/officeDocument/2006/relationships/notesSlide" Target="../notesSlides/notesSlide1.xml"/><Relationship Id="rId16" Type="http://schemas.microsoft.com/office/2007/relationships/hdphoto" Target="../media/hdphoto7.wdp"/><Relationship Id="rId29" Type="http://schemas.microsoft.com/office/2007/relationships/hdphoto" Target="../media/hdphoto11.wdp"/><Relationship Id="rId11" Type="http://schemas.openxmlformats.org/officeDocument/2006/relationships/image" Target="../media/image11.png"/><Relationship Id="rId24" Type="http://schemas.openxmlformats.org/officeDocument/2006/relationships/image" Target="../media/image20.png"/><Relationship Id="rId32" Type="http://schemas.openxmlformats.org/officeDocument/2006/relationships/image" Target="../media/image25.png"/><Relationship Id="rId37" Type="http://schemas.openxmlformats.org/officeDocument/2006/relationships/image" Target="../media/image30.png"/><Relationship Id="rId40" Type="http://schemas.openxmlformats.org/officeDocument/2006/relationships/image" Target="../media/image33.png"/><Relationship Id="rId45" Type="http://schemas.microsoft.com/office/2007/relationships/hdphoto" Target="../media/hdphoto14.wdp"/><Relationship Id="rId53" Type="http://schemas.microsoft.com/office/2007/relationships/hdphoto" Target="../media/hdphoto18.wdp"/><Relationship Id="rId58" Type="http://schemas.openxmlformats.org/officeDocument/2006/relationships/image" Target="../media/image44.png"/><Relationship Id="rId66" Type="http://schemas.microsoft.com/office/2007/relationships/hdphoto" Target="../media/hdphoto21.wdp"/><Relationship Id="rId74" Type="http://schemas.openxmlformats.org/officeDocument/2006/relationships/image" Target="../media/image56.png"/><Relationship Id="rId5" Type="http://schemas.microsoft.com/office/2007/relationships/hdphoto" Target="../media/hdphoto2.wdp"/><Relationship Id="rId61" Type="http://schemas.openxmlformats.org/officeDocument/2006/relationships/image" Target="../media/image47.png"/><Relationship Id="rId19" Type="http://schemas.openxmlformats.org/officeDocument/2006/relationships/image" Target="../media/image15.png"/><Relationship Id="rId14" Type="http://schemas.microsoft.com/office/2007/relationships/hdphoto" Target="../media/hdphoto6.wdp"/><Relationship Id="rId22" Type="http://schemas.openxmlformats.org/officeDocument/2006/relationships/image" Target="../media/image18.png"/><Relationship Id="rId27" Type="http://schemas.microsoft.com/office/2007/relationships/hdphoto" Target="../media/hdphoto10.wdp"/><Relationship Id="rId30" Type="http://schemas.openxmlformats.org/officeDocument/2006/relationships/image" Target="../media/image23.png"/><Relationship Id="rId35" Type="http://schemas.openxmlformats.org/officeDocument/2006/relationships/image" Target="../media/image28.png"/><Relationship Id="rId43" Type="http://schemas.microsoft.com/office/2007/relationships/hdphoto" Target="../media/hdphoto13.wdp"/><Relationship Id="rId48" Type="http://schemas.openxmlformats.org/officeDocument/2006/relationships/image" Target="../media/image37.png"/><Relationship Id="rId56" Type="http://schemas.openxmlformats.org/officeDocument/2006/relationships/image" Target="../media/image42.png"/><Relationship Id="rId64" Type="http://schemas.microsoft.com/office/2007/relationships/hdphoto" Target="../media/hdphoto20.wdp"/><Relationship Id="rId69" Type="http://schemas.openxmlformats.org/officeDocument/2006/relationships/image" Target="../media/image51.png"/><Relationship Id="rId8" Type="http://schemas.openxmlformats.org/officeDocument/2006/relationships/image" Target="../media/image9.png"/><Relationship Id="rId51" Type="http://schemas.microsoft.com/office/2007/relationships/hdphoto" Target="../media/hdphoto17.wdp"/><Relationship Id="rId72" Type="http://schemas.openxmlformats.org/officeDocument/2006/relationships/image" Target="../media/image54.png"/><Relationship Id="rId3" Type="http://schemas.openxmlformats.org/officeDocument/2006/relationships/image" Target="../media/image6.png"/><Relationship Id="rId12" Type="http://schemas.microsoft.com/office/2007/relationships/hdphoto" Target="../media/hdphoto5.wdp"/><Relationship Id="rId17" Type="http://schemas.openxmlformats.org/officeDocument/2006/relationships/image" Target="../media/image14.png"/><Relationship Id="rId25" Type="http://schemas.microsoft.com/office/2007/relationships/hdphoto" Target="../media/hdphoto9.wdp"/><Relationship Id="rId33" Type="http://schemas.openxmlformats.org/officeDocument/2006/relationships/image" Target="../media/image26.png"/><Relationship Id="rId38" Type="http://schemas.openxmlformats.org/officeDocument/2006/relationships/image" Target="../media/image31.png"/><Relationship Id="rId46" Type="http://schemas.openxmlformats.org/officeDocument/2006/relationships/image" Target="../media/image36.png"/><Relationship Id="rId59" Type="http://schemas.openxmlformats.org/officeDocument/2006/relationships/image" Target="../media/image45.png"/><Relationship Id="rId67" Type="http://schemas.openxmlformats.org/officeDocument/2006/relationships/image" Target="../media/image50.png"/><Relationship Id="rId20" Type="http://schemas.openxmlformats.org/officeDocument/2006/relationships/image" Target="../media/image16.jpeg"/><Relationship Id="rId41" Type="http://schemas.microsoft.com/office/2007/relationships/hdphoto" Target="../media/hdphoto12.wdp"/><Relationship Id="rId54" Type="http://schemas.openxmlformats.org/officeDocument/2006/relationships/image" Target="../media/image40.png"/><Relationship Id="rId62" Type="http://schemas.microsoft.com/office/2007/relationships/hdphoto" Target="../media/hdphoto19.wdp"/><Relationship Id="rId70" Type="http://schemas.openxmlformats.org/officeDocument/2006/relationships/image" Target="../media/image52.png"/><Relationship Id="rId75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5" Type="http://schemas.openxmlformats.org/officeDocument/2006/relationships/image" Target="../media/image13.png"/><Relationship Id="rId23" Type="http://schemas.openxmlformats.org/officeDocument/2006/relationships/image" Target="../media/image19.png"/><Relationship Id="rId28" Type="http://schemas.openxmlformats.org/officeDocument/2006/relationships/image" Target="../media/image22.png"/><Relationship Id="rId36" Type="http://schemas.openxmlformats.org/officeDocument/2006/relationships/image" Target="../media/image29.png"/><Relationship Id="rId49" Type="http://schemas.microsoft.com/office/2007/relationships/hdphoto" Target="../media/hdphoto16.wdp"/><Relationship Id="rId57" Type="http://schemas.openxmlformats.org/officeDocument/2006/relationships/image" Target="../media/image43.png"/><Relationship Id="rId10" Type="http://schemas.openxmlformats.org/officeDocument/2006/relationships/image" Target="../media/image10.png"/><Relationship Id="rId31" Type="http://schemas.openxmlformats.org/officeDocument/2006/relationships/image" Target="../media/image24.png"/><Relationship Id="rId44" Type="http://schemas.openxmlformats.org/officeDocument/2006/relationships/image" Target="../media/image35.png"/><Relationship Id="rId52" Type="http://schemas.openxmlformats.org/officeDocument/2006/relationships/image" Target="../media/image39.png"/><Relationship Id="rId60" Type="http://schemas.openxmlformats.org/officeDocument/2006/relationships/image" Target="../media/image46.png"/><Relationship Id="rId65" Type="http://schemas.openxmlformats.org/officeDocument/2006/relationships/image" Target="../media/image49.png"/><Relationship Id="rId73" Type="http://schemas.openxmlformats.org/officeDocument/2006/relationships/image" Target="../media/image55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3" Type="http://schemas.openxmlformats.org/officeDocument/2006/relationships/image" Target="../media/image12.png"/><Relationship Id="rId18" Type="http://schemas.microsoft.com/office/2007/relationships/hdphoto" Target="../media/hdphoto8.wdp"/><Relationship Id="rId39" Type="http://schemas.openxmlformats.org/officeDocument/2006/relationships/image" Target="../media/image32.png"/><Relationship Id="rId34" Type="http://schemas.openxmlformats.org/officeDocument/2006/relationships/image" Target="../media/image27.png"/><Relationship Id="rId50" Type="http://schemas.openxmlformats.org/officeDocument/2006/relationships/image" Target="../media/image38.png"/><Relationship Id="rId55" Type="http://schemas.openxmlformats.org/officeDocument/2006/relationships/image" Target="../media/image41.png"/><Relationship Id="rId76" Type="http://schemas.openxmlformats.org/officeDocument/2006/relationships/image" Target="../media/image58.png"/><Relationship Id="rId7" Type="http://schemas.microsoft.com/office/2007/relationships/hdphoto" Target="../media/hdphoto3.wdp"/><Relationship Id="rId71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microsoft.com/office/2007/relationships/hdphoto" Target="../media/hdphoto7.wdp"/><Relationship Id="rId26" Type="http://schemas.openxmlformats.org/officeDocument/2006/relationships/image" Target="../media/image59.png"/><Relationship Id="rId39" Type="http://schemas.openxmlformats.org/officeDocument/2006/relationships/image" Target="../media/image26.png"/><Relationship Id="rId21" Type="http://schemas.openxmlformats.org/officeDocument/2006/relationships/image" Target="../media/image15.png"/><Relationship Id="rId34" Type="http://schemas.openxmlformats.org/officeDocument/2006/relationships/image" Target="../media/image49.png"/><Relationship Id="rId42" Type="http://schemas.openxmlformats.org/officeDocument/2006/relationships/image" Target="../media/image61.png"/><Relationship Id="rId47" Type="http://schemas.openxmlformats.org/officeDocument/2006/relationships/image" Target="../media/image31.png"/><Relationship Id="rId50" Type="http://schemas.microsoft.com/office/2007/relationships/hdphoto" Target="../media/hdphoto12.wdp"/><Relationship Id="rId55" Type="http://schemas.openxmlformats.org/officeDocument/2006/relationships/image" Target="../media/image36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6" Type="http://schemas.microsoft.com/office/2007/relationships/hdphoto" Target="../media/hdphoto6.wdp"/><Relationship Id="rId29" Type="http://schemas.microsoft.com/office/2007/relationships/hdphoto" Target="../media/hdphoto9.wdp"/><Relationship Id="rId11" Type="http://schemas.microsoft.com/office/2007/relationships/hdphoto" Target="../media/hdphoto4.wdp"/><Relationship Id="rId24" Type="http://schemas.openxmlformats.org/officeDocument/2006/relationships/image" Target="../media/image22.png"/><Relationship Id="rId32" Type="http://schemas.openxmlformats.org/officeDocument/2006/relationships/image" Target="../media/image48.png"/><Relationship Id="rId37" Type="http://schemas.openxmlformats.org/officeDocument/2006/relationships/image" Target="../media/image24.png"/><Relationship Id="rId40" Type="http://schemas.openxmlformats.org/officeDocument/2006/relationships/image" Target="../media/image27.png"/><Relationship Id="rId45" Type="http://schemas.openxmlformats.org/officeDocument/2006/relationships/image" Target="../media/image52.png"/><Relationship Id="rId53" Type="http://schemas.openxmlformats.org/officeDocument/2006/relationships/image" Target="../media/image35.png"/><Relationship Id="rId58" Type="http://schemas.microsoft.com/office/2007/relationships/hdphoto" Target="../media/hdphoto23.wdp"/><Relationship Id="rId5" Type="http://schemas.openxmlformats.org/officeDocument/2006/relationships/image" Target="../media/image6.png"/><Relationship Id="rId19" Type="http://schemas.openxmlformats.org/officeDocument/2006/relationships/image" Target="../media/image14.png"/><Relationship Id="rId4" Type="http://schemas.microsoft.com/office/2007/relationships/hdphoto" Target="../media/hdphoto10.wdp"/><Relationship Id="rId9" Type="http://schemas.microsoft.com/office/2007/relationships/hdphoto" Target="../media/hdphoto3.wdp"/><Relationship Id="rId14" Type="http://schemas.microsoft.com/office/2007/relationships/hdphoto" Target="../media/hdphoto5.wdp"/><Relationship Id="rId22" Type="http://schemas.openxmlformats.org/officeDocument/2006/relationships/image" Target="../media/image16.jpeg"/><Relationship Id="rId27" Type="http://schemas.openxmlformats.org/officeDocument/2006/relationships/image" Target="../media/image60.png"/><Relationship Id="rId30" Type="http://schemas.openxmlformats.org/officeDocument/2006/relationships/image" Target="../media/image47.png"/><Relationship Id="rId35" Type="http://schemas.microsoft.com/office/2007/relationships/hdphoto" Target="../media/hdphoto21.wdp"/><Relationship Id="rId43" Type="http://schemas.openxmlformats.org/officeDocument/2006/relationships/image" Target="../media/image62.png"/><Relationship Id="rId48" Type="http://schemas.openxmlformats.org/officeDocument/2006/relationships/image" Target="../media/image63.png"/><Relationship Id="rId56" Type="http://schemas.microsoft.com/office/2007/relationships/hdphoto" Target="../media/hdphoto15.wdp"/><Relationship Id="rId8" Type="http://schemas.openxmlformats.org/officeDocument/2006/relationships/image" Target="../media/image8.png"/><Relationship Id="rId51" Type="http://schemas.openxmlformats.org/officeDocument/2006/relationships/image" Target="../media/image34.png"/><Relationship Id="rId3" Type="http://schemas.openxmlformats.org/officeDocument/2006/relationships/image" Target="../media/image21.pn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5" Type="http://schemas.microsoft.com/office/2007/relationships/hdphoto" Target="../media/hdphoto11.wdp"/><Relationship Id="rId33" Type="http://schemas.microsoft.com/office/2007/relationships/hdphoto" Target="../media/hdphoto20.wdp"/><Relationship Id="rId38" Type="http://schemas.openxmlformats.org/officeDocument/2006/relationships/image" Target="../media/image25.png"/><Relationship Id="rId46" Type="http://schemas.openxmlformats.org/officeDocument/2006/relationships/image" Target="../media/image30.png"/><Relationship Id="rId59" Type="http://schemas.openxmlformats.org/officeDocument/2006/relationships/image" Target="../media/image65.png"/><Relationship Id="rId20" Type="http://schemas.microsoft.com/office/2007/relationships/hdphoto" Target="../media/hdphoto8.wdp"/><Relationship Id="rId41" Type="http://schemas.openxmlformats.org/officeDocument/2006/relationships/image" Target="../media/image28.png"/><Relationship Id="rId54" Type="http://schemas.microsoft.com/office/2007/relationships/hdphoto" Target="../media/hdphoto14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5" Type="http://schemas.openxmlformats.org/officeDocument/2006/relationships/image" Target="../media/image12.png"/><Relationship Id="rId23" Type="http://schemas.openxmlformats.org/officeDocument/2006/relationships/image" Target="../media/image17.jpeg"/><Relationship Id="rId28" Type="http://schemas.openxmlformats.org/officeDocument/2006/relationships/image" Target="../media/image20.png"/><Relationship Id="rId36" Type="http://schemas.openxmlformats.org/officeDocument/2006/relationships/image" Target="../media/image23.png"/><Relationship Id="rId49" Type="http://schemas.openxmlformats.org/officeDocument/2006/relationships/image" Target="../media/image33.png"/><Relationship Id="rId57" Type="http://schemas.openxmlformats.org/officeDocument/2006/relationships/image" Target="../media/image64.png"/><Relationship Id="rId10" Type="http://schemas.openxmlformats.org/officeDocument/2006/relationships/image" Target="../media/image9.png"/><Relationship Id="rId31" Type="http://schemas.microsoft.com/office/2007/relationships/hdphoto" Target="../media/hdphoto19.wdp"/><Relationship Id="rId44" Type="http://schemas.openxmlformats.org/officeDocument/2006/relationships/image" Target="../media/image51.png"/><Relationship Id="rId52" Type="http://schemas.microsoft.com/office/2007/relationships/hdphoto" Target="../media/hdphoto13.wdp"/><Relationship Id="rId60" Type="http://schemas.microsoft.com/office/2007/relationships/hdphoto" Target="../media/hdphoto2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732125" y="9179143"/>
            <a:ext cx="11109888" cy="574274"/>
            <a:chOff x="1732125" y="9471220"/>
            <a:chExt cx="11109888" cy="658794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5409424" y="9471220"/>
              <a:ext cx="1" cy="65879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1732125" y="9485303"/>
              <a:ext cx="1" cy="6447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12842012" y="9485303"/>
              <a:ext cx="1" cy="6447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9531424" y="9502775"/>
              <a:ext cx="12471" cy="62723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17463" y="490766"/>
            <a:ext cx="30257750" cy="178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39" dirty="0">
                <a:solidFill>
                  <a:schemeClr val="bg1"/>
                </a:solidFill>
              </a:rPr>
              <a:t>Estimating 3D Motion and Forces </a:t>
            </a:r>
            <a:r>
              <a:rPr lang="en-US" sz="4239" dirty="0" smtClean="0">
                <a:solidFill>
                  <a:schemeClr val="bg1"/>
                </a:solidFill>
              </a:rPr>
              <a:t>of Person-Object</a:t>
            </a:r>
          </a:p>
          <a:p>
            <a:pPr algn="ctr"/>
            <a:r>
              <a:rPr lang="en-US" sz="4239" dirty="0" smtClean="0">
                <a:solidFill>
                  <a:schemeClr val="bg1"/>
                </a:solidFill>
              </a:rPr>
              <a:t>Interactions from Monocular Video</a:t>
            </a:r>
          </a:p>
          <a:p>
            <a:pPr algn="ctr"/>
            <a:r>
              <a:rPr lang="en-US" sz="2543" b="1" u="sng" dirty="0" smtClean="0">
                <a:solidFill>
                  <a:schemeClr val="bg1"/>
                </a:solidFill>
              </a:rPr>
              <a:t>Reviewed</a:t>
            </a:r>
            <a:r>
              <a:rPr lang="en-US" sz="2543" dirty="0" smtClean="0">
                <a:solidFill>
                  <a:schemeClr val="bg1"/>
                </a:solidFill>
              </a:rPr>
              <a:t> </a:t>
            </a:r>
            <a:r>
              <a:rPr lang="en-US" sz="2543" dirty="0">
                <a:solidFill>
                  <a:schemeClr val="bg1"/>
                </a:solidFill>
              </a:rPr>
              <a:t>by </a:t>
            </a:r>
            <a:r>
              <a:rPr lang="en-US" sz="2543" dirty="0" err="1">
                <a:solidFill>
                  <a:schemeClr val="bg1"/>
                </a:solidFill>
              </a:rPr>
              <a:t>Matthieu</a:t>
            </a:r>
            <a:r>
              <a:rPr lang="en-US" sz="2543" dirty="0">
                <a:solidFill>
                  <a:schemeClr val="bg1"/>
                </a:solidFill>
              </a:rPr>
              <a:t> </a:t>
            </a:r>
            <a:r>
              <a:rPr lang="en-US" sz="2543" dirty="0" err="1">
                <a:solidFill>
                  <a:schemeClr val="bg1"/>
                </a:solidFill>
              </a:rPr>
              <a:t>Dinot</a:t>
            </a:r>
            <a:r>
              <a:rPr lang="en-US" sz="2543" dirty="0">
                <a:solidFill>
                  <a:schemeClr val="bg1"/>
                </a:solidFill>
              </a:rPr>
              <a:t>, Balthazar </a:t>
            </a:r>
            <a:r>
              <a:rPr lang="en-US" sz="2543" dirty="0" err="1">
                <a:solidFill>
                  <a:schemeClr val="bg1"/>
                </a:solidFill>
              </a:rPr>
              <a:t>Neveu</a:t>
            </a:r>
            <a:endParaRPr lang="en-US" sz="2543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9307" y="4073842"/>
            <a:ext cx="6006842" cy="158895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07700" y="3121926"/>
            <a:ext cx="29593771" cy="3064314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9" name="Rounded Rectangle 18"/>
          <p:cNvSpPr/>
          <p:nvPr/>
        </p:nvSpPr>
        <p:spPr>
          <a:xfrm>
            <a:off x="307701" y="11874285"/>
            <a:ext cx="29593770" cy="5033663"/>
          </a:xfrm>
          <a:prstGeom prst="roundRect">
            <a:avLst>
              <a:gd name="adj" fmla="val 3563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1" name="TextBox 20"/>
          <p:cNvSpPr txBox="1"/>
          <p:nvPr/>
        </p:nvSpPr>
        <p:spPr>
          <a:xfrm>
            <a:off x="7552126" y="3082397"/>
            <a:ext cx="10629446" cy="313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Goal</a:t>
            </a:r>
            <a:r>
              <a:rPr lang="en-US" sz="2826" dirty="0"/>
              <a:t>: </a:t>
            </a:r>
            <a:r>
              <a:rPr lang="en-US" sz="2826" dirty="0" smtClean="0"/>
              <a:t>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without motion </a:t>
            </a:r>
            <a:r>
              <a:rPr lang="en-US" sz="2826" dirty="0" smtClean="0">
                <a:solidFill>
                  <a:schemeClr val="bg1">
                    <a:lumMod val="85000"/>
                  </a:schemeClr>
                </a:solidFill>
              </a:rPr>
              <a:t>capture</a:t>
            </a:r>
            <a:endParaRPr lang="en-US" sz="2826" dirty="0" smtClean="0"/>
          </a:p>
          <a:p>
            <a:r>
              <a:rPr lang="en-US" sz="2826" dirty="0"/>
              <a:t>from non-stereo videos in the wild </a:t>
            </a:r>
            <a:endParaRPr lang="en-US" sz="2826" dirty="0" smtClean="0"/>
          </a:p>
          <a:p>
            <a:r>
              <a:rPr lang="en-US" sz="2826" dirty="0" smtClean="0"/>
              <a:t>reconstruct </a:t>
            </a:r>
            <a:r>
              <a:rPr lang="en-US" sz="2826" dirty="0"/>
              <a:t>a digital twin </a:t>
            </a:r>
            <a:r>
              <a:rPr lang="en-US" sz="2826" dirty="0" smtClean="0"/>
              <a:t>of a human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26" dirty="0" smtClean="0"/>
              <a:t>3D body motion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26" dirty="0" smtClean="0"/>
              <a:t>body </a:t>
            </a:r>
            <a:r>
              <a:rPr lang="en-US" sz="2826" dirty="0"/>
              <a:t>torques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26" dirty="0" smtClean="0"/>
              <a:t>contact forces</a:t>
            </a:r>
          </a:p>
          <a:p>
            <a:r>
              <a:rPr lang="en-US" sz="2826" dirty="0" smtClean="0">
                <a:solidFill>
                  <a:schemeClr val="bg1">
                    <a:lumMod val="85000"/>
                  </a:schemeClr>
                </a:solidFill>
              </a:rPr>
              <a:t>→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in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order to do behavior cloning on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robots</a:t>
            </a:r>
            <a:endParaRPr lang="en-US" sz="1413" dirty="0"/>
          </a:p>
        </p:txBody>
      </p:sp>
      <p:sp>
        <p:nvSpPr>
          <p:cNvPr id="24" name="Rounded Rectangle 23"/>
          <p:cNvSpPr/>
          <p:nvPr/>
        </p:nvSpPr>
        <p:spPr>
          <a:xfrm>
            <a:off x="307701" y="6421326"/>
            <a:ext cx="29593770" cy="5038859"/>
          </a:xfrm>
          <a:prstGeom prst="roundRect">
            <a:avLst>
              <a:gd name="adj" fmla="val 4159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5" name="TextBox 24"/>
          <p:cNvSpPr txBox="1"/>
          <p:nvPr/>
        </p:nvSpPr>
        <p:spPr>
          <a:xfrm>
            <a:off x="486908" y="6431570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Vision</a:t>
            </a:r>
            <a:endParaRPr lang="en-US" sz="1413" dirty="0"/>
          </a:p>
        </p:txBody>
      </p:sp>
      <p:sp>
        <p:nvSpPr>
          <p:cNvPr id="27" name="Rounded Rectangle 26"/>
          <p:cNvSpPr/>
          <p:nvPr/>
        </p:nvSpPr>
        <p:spPr>
          <a:xfrm>
            <a:off x="31298520" y="34896041"/>
            <a:ext cx="14552723" cy="1597117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8" name="TextBox 27"/>
          <p:cNvSpPr txBox="1"/>
          <p:nvPr/>
        </p:nvSpPr>
        <p:spPr>
          <a:xfrm>
            <a:off x="31359444" y="34415137"/>
            <a:ext cx="9525787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Our work</a:t>
            </a:r>
            <a:endParaRPr lang="en-US" sz="141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420366" y="34896038"/>
            <a:ext cx="1163595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Simplifications</a:t>
            </a:r>
            <a:r>
              <a:rPr lang="en-US" sz="2826" dirty="0"/>
              <a:t>: Arm model, </a:t>
            </a:r>
            <a:r>
              <a:rPr lang="en-US" sz="2826"/>
              <a:t>No objects</a:t>
            </a:r>
            <a:r>
              <a:rPr lang="en-US" sz="2826" dirty="0"/>
              <a:t>, Static calibrated camera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460448" y="6421326"/>
            <a:ext cx="3330597" cy="962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26" b="1" u="sng" dirty="0"/>
              <a:t>Optimizer</a:t>
            </a:r>
          </a:p>
          <a:p>
            <a:pPr algn="r"/>
            <a:r>
              <a:rPr lang="en-US" sz="2826" dirty="0"/>
              <a:t>Inverse dynamics</a:t>
            </a:r>
            <a:endParaRPr lang="en-US" sz="1413" dirty="0"/>
          </a:p>
        </p:txBody>
      </p:sp>
      <p:sp>
        <p:nvSpPr>
          <p:cNvPr id="31" name="Rounded Rectangle 30"/>
          <p:cNvSpPr/>
          <p:nvPr/>
        </p:nvSpPr>
        <p:spPr>
          <a:xfrm>
            <a:off x="7674339" y="27599044"/>
            <a:ext cx="7186084" cy="4329187"/>
          </a:xfrm>
          <a:prstGeom prst="roundRect">
            <a:avLst>
              <a:gd name="adj" fmla="val 7440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32" name="TextBox 31"/>
          <p:cNvSpPr txBox="1"/>
          <p:nvPr/>
        </p:nvSpPr>
        <p:spPr>
          <a:xfrm>
            <a:off x="22861369" y="17175591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Limitations, questions and difficulties</a:t>
            </a:r>
            <a:endParaRPr lang="en-US" sz="1413" dirty="0"/>
          </a:p>
        </p:txBody>
      </p:sp>
      <p:sp>
        <p:nvSpPr>
          <p:cNvPr id="33" name="Rounded Rectangle 32"/>
          <p:cNvSpPr/>
          <p:nvPr/>
        </p:nvSpPr>
        <p:spPr>
          <a:xfrm>
            <a:off x="34017175" y="14577802"/>
            <a:ext cx="7218824" cy="4156212"/>
          </a:xfrm>
          <a:prstGeom prst="roundRect">
            <a:avLst>
              <a:gd name="adj" fmla="val 4889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34" name="TextBox 33"/>
          <p:cNvSpPr txBox="1"/>
          <p:nvPr/>
        </p:nvSpPr>
        <p:spPr>
          <a:xfrm>
            <a:off x="34215417" y="14549906"/>
            <a:ext cx="1163595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Vision</a:t>
            </a:r>
            <a:endParaRPr lang="en-US" sz="2826" dirty="0"/>
          </a:p>
        </p:txBody>
      </p:sp>
      <p:sp>
        <p:nvSpPr>
          <p:cNvPr id="36" name="Rounded Rectangle 35"/>
          <p:cNvSpPr/>
          <p:nvPr/>
        </p:nvSpPr>
        <p:spPr>
          <a:xfrm>
            <a:off x="4496567" y="7447903"/>
            <a:ext cx="1840523" cy="171374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8" dirty="0"/>
          </a:p>
          <a:p>
            <a:pPr algn="ctr"/>
            <a:endParaRPr lang="en-US" sz="1978" dirty="0"/>
          </a:p>
          <a:p>
            <a:pPr algn="ctr"/>
            <a:endParaRPr lang="en-US" sz="1978" dirty="0"/>
          </a:p>
          <a:p>
            <a:pPr algn="ctr"/>
            <a:endParaRPr lang="en-US" sz="1978" dirty="0" smtClean="0"/>
          </a:p>
          <a:p>
            <a:pPr algn="ctr"/>
            <a:r>
              <a:rPr lang="en-US" sz="1978" dirty="0" smtClean="0"/>
              <a:t>2D </a:t>
            </a:r>
            <a:r>
              <a:rPr lang="en-US" sz="1978" dirty="0"/>
              <a:t>POSE</a:t>
            </a:r>
          </a:p>
          <a:p>
            <a:pPr algn="ctr"/>
            <a:r>
              <a:rPr lang="en-US" sz="1978" dirty="0"/>
              <a:t>ESTIMATION</a:t>
            </a:r>
          </a:p>
          <a:p>
            <a:pPr algn="ctr"/>
            <a:r>
              <a:rPr lang="en-US" sz="1978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OpenPose</a:t>
            </a:r>
            <a:endParaRPr lang="en-US" sz="1978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endParaRPr lang="en-US" sz="1978" dirty="0"/>
          </a:p>
          <a:p>
            <a:pPr algn="ctr"/>
            <a:endParaRPr lang="en-US" sz="1978" dirty="0"/>
          </a:p>
        </p:txBody>
      </p:sp>
      <p:cxnSp>
        <p:nvCxnSpPr>
          <p:cNvPr id="53" name="Straight Arrow Connector 52"/>
          <p:cNvCxnSpPr>
            <a:stCxn id="36" idx="1"/>
            <a:endCxn id="37" idx="3"/>
          </p:cNvCxnSpPr>
          <p:nvPr/>
        </p:nvCxnSpPr>
        <p:spPr>
          <a:xfrm flipH="1">
            <a:off x="2652386" y="8304774"/>
            <a:ext cx="1844181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6" idx="3"/>
            <a:endCxn id="38" idx="1"/>
          </p:cNvCxnSpPr>
          <p:nvPr/>
        </p:nvCxnSpPr>
        <p:spPr>
          <a:xfrm>
            <a:off x="6337090" y="8304774"/>
            <a:ext cx="2303506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TextBox 1040"/>
          <p:cNvSpPr txBox="1"/>
          <p:nvPr/>
        </p:nvSpPr>
        <p:spPr>
          <a:xfrm>
            <a:off x="4717554" y="9690463"/>
            <a:ext cx="143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2D POSITIONS</a:t>
            </a:r>
            <a:endParaRPr lang="en-US" sz="1600" dirty="0">
              <a:solidFill>
                <a:srgbClr val="7030A0"/>
              </a:solidFill>
            </a:endParaRPr>
          </a:p>
        </p:txBody>
      </p:sp>
      <p:pic>
        <p:nvPicPr>
          <p:cNvPr id="1052" name="Picture 105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CECECE"/>
              </a:clrFrom>
              <a:clrTo>
                <a:srgbClr val="CECEC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18" b="89844" l="9961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7072" y="15832352"/>
            <a:ext cx="1148949" cy="1148949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8237896" y="9679052"/>
            <a:ext cx="2559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2D050"/>
                </a:solidFill>
              </a:rPr>
              <a:t>MASKS - BOUNDING BOXES</a:t>
            </a:r>
            <a:endParaRPr lang="en-US" sz="1600" dirty="0">
              <a:solidFill>
                <a:srgbClr val="92D050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2022579" y="9693917"/>
            <a:ext cx="2229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3D </a:t>
            </a:r>
            <a:r>
              <a:rPr lang="en-US" sz="1600" dirty="0" smtClean="0">
                <a:solidFill>
                  <a:srgbClr val="0070C0"/>
                </a:solidFill>
              </a:rPr>
              <a:t>POSITIONS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26640" y="9690463"/>
            <a:ext cx="2439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2D050"/>
                </a:solidFill>
              </a:rPr>
              <a:t>CONTACT POINTS</a:t>
            </a:r>
            <a:endParaRPr lang="en-US" sz="1600" dirty="0">
              <a:solidFill>
                <a:srgbClr val="92D050"/>
              </a:solidFill>
            </a:endParaRPr>
          </a:p>
        </p:txBody>
      </p:sp>
      <p:pic>
        <p:nvPicPr>
          <p:cNvPr id="1057" name="Picture 105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16" b="96191" l="9961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5264" y="19626878"/>
            <a:ext cx="2113853" cy="2113853"/>
          </a:xfrm>
          <a:prstGeom prst="rect">
            <a:avLst/>
          </a:prstGeom>
        </p:spPr>
      </p:pic>
      <p:pic>
        <p:nvPicPr>
          <p:cNvPr id="1058" name="Picture 105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23" b="100000" l="1198" r="9071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4827" y="7467988"/>
            <a:ext cx="509195" cy="751595"/>
          </a:xfrm>
          <a:prstGeom prst="rect">
            <a:avLst/>
          </a:prstGeom>
        </p:spPr>
      </p:pic>
      <p:pic>
        <p:nvPicPr>
          <p:cNvPr id="107" name="Picture 2" descr="Logo_main_black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1570" y="18840562"/>
            <a:ext cx="624625" cy="78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1062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082" b="89941" l="8008" r="89941">
                        <a14:backgroundMark x1="59961" y1="40918" x2="59961" y2="40918"/>
                        <a14:backgroundMark x1="69629" y1="34375" x2="69629" y2="34375"/>
                        <a14:backgroundMark x1="59082" y1="26465" x2="59082" y2="26465"/>
                        <a14:backgroundMark x1="59277" y1="47852" x2="59277" y2="47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23" y="7313432"/>
            <a:ext cx="1126960" cy="112696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6796190" y="6883632"/>
            <a:ext cx="1009348" cy="48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/>
              <a:t>RGB FRAMES</a:t>
            </a:r>
            <a:endParaRPr lang="en-US" sz="1272" dirty="0"/>
          </a:p>
        </p:txBody>
      </p:sp>
      <p:cxnSp>
        <p:nvCxnSpPr>
          <p:cNvPr id="1065" name="Elbow Connector 1064"/>
          <p:cNvCxnSpPr>
            <a:stCxn id="113" idx="1"/>
            <a:endCxn id="37" idx="0"/>
          </p:cNvCxnSpPr>
          <p:nvPr/>
        </p:nvCxnSpPr>
        <p:spPr>
          <a:xfrm rot="10800000" flipV="1">
            <a:off x="1732126" y="7125557"/>
            <a:ext cx="5064065" cy="3223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/>
          <p:cNvCxnSpPr>
            <a:stCxn id="113" idx="3"/>
            <a:endCxn id="48" idx="0"/>
          </p:cNvCxnSpPr>
          <p:nvPr/>
        </p:nvCxnSpPr>
        <p:spPr>
          <a:xfrm>
            <a:off x="7805538" y="7125557"/>
            <a:ext cx="5161246" cy="351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9" name="Picture 1068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61" b="89941" l="1563" r="89941">
                        <a14:foregroundMark x1="25684" y1="41992" x2="26855" y2="47949"/>
                        <a14:foregroundMark x1="25488" y1="35059" x2="25488" y2="35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67" y="6234182"/>
            <a:ext cx="1040626" cy="1040626"/>
          </a:xfrm>
          <a:prstGeom prst="rect">
            <a:avLst/>
          </a:prstGeom>
        </p:spPr>
      </p:pic>
      <p:cxnSp>
        <p:nvCxnSpPr>
          <p:cNvPr id="128" name="Elbow Connector 127"/>
          <p:cNvCxnSpPr>
            <a:stCxn id="113" idx="1"/>
            <a:endCxn id="36" idx="0"/>
          </p:cNvCxnSpPr>
          <p:nvPr/>
        </p:nvCxnSpPr>
        <p:spPr>
          <a:xfrm rot="10800000" flipV="1">
            <a:off x="5416830" y="7125557"/>
            <a:ext cx="1379361" cy="3223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/>
          <p:cNvCxnSpPr>
            <a:stCxn id="113" idx="3"/>
          </p:cNvCxnSpPr>
          <p:nvPr/>
        </p:nvCxnSpPr>
        <p:spPr>
          <a:xfrm>
            <a:off x="7805538" y="7125557"/>
            <a:ext cx="1774959" cy="3424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61" b="93848" l="9961" r="93848">
                        <a14:foregroundMark x1="46582" y1="51563" x2="43652" y2="56543"/>
                        <a14:foregroundMark x1="50000" y1="76270" x2="50000" y2="76270"/>
                        <a14:foregroundMark x1="50977" y1="37207" x2="50977" y2="37207"/>
                        <a14:foregroundMark x1="60352" y1="35449" x2="60352" y2="35449"/>
                        <a14:foregroundMark x1="36816" y1="35449" x2="36816" y2="35449"/>
                        <a14:backgroundMark x1="41211" y1="81934" x2="46582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387" y="35045017"/>
            <a:ext cx="1618254" cy="161825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2312" y="35197607"/>
            <a:ext cx="1313075" cy="1313075"/>
          </a:xfrm>
          <a:prstGeom prst="rect">
            <a:avLst/>
          </a:prstGeom>
        </p:spPr>
      </p:pic>
      <p:cxnSp>
        <p:nvCxnSpPr>
          <p:cNvPr id="71" name="Straight Connector 70"/>
          <p:cNvCxnSpPr>
            <a:stCxn id="78" idx="5"/>
          </p:cNvCxnSpPr>
          <p:nvPr/>
        </p:nvCxnSpPr>
        <p:spPr>
          <a:xfrm>
            <a:off x="34387286" y="35815218"/>
            <a:ext cx="643737" cy="43389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34971087" y="35548453"/>
            <a:ext cx="59936" cy="67477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34283292" y="35713537"/>
            <a:ext cx="121836" cy="1191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57" name="Oval 156"/>
          <p:cNvSpPr/>
          <p:nvPr/>
        </p:nvSpPr>
        <p:spPr>
          <a:xfrm>
            <a:off x="34953521" y="36180100"/>
            <a:ext cx="121836" cy="11912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58" name="Oval 157"/>
          <p:cNvSpPr/>
          <p:nvPr/>
        </p:nvSpPr>
        <p:spPr>
          <a:xfrm>
            <a:off x="34910169" y="35497503"/>
            <a:ext cx="121836" cy="1191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6" b="30753"/>
          <a:stretch/>
        </p:blipFill>
        <p:spPr>
          <a:xfrm>
            <a:off x="30613671" y="20139285"/>
            <a:ext cx="3331036" cy="2989484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4" t="46802" r="15778" b="12241"/>
          <a:stretch/>
        </p:blipFill>
        <p:spPr>
          <a:xfrm>
            <a:off x="36115415" y="15522236"/>
            <a:ext cx="2353626" cy="302048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3" t="27014" r="28261" b="29263"/>
          <a:stretch/>
        </p:blipFill>
        <p:spPr>
          <a:xfrm>
            <a:off x="34558093" y="15535916"/>
            <a:ext cx="1461522" cy="3003429"/>
          </a:xfrm>
          <a:prstGeom prst="rect">
            <a:avLst/>
          </a:prstGeom>
        </p:spPr>
      </p:pic>
      <p:sp>
        <p:nvSpPr>
          <p:cNvPr id="195" name="Rounded Rectangle 194"/>
          <p:cNvSpPr/>
          <p:nvPr/>
        </p:nvSpPr>
        <p:spPr>
          <a:xfrm>
            <a:off x="6364681" y="10314511"/>
            <a:ext cx="1840523" cy="692062"/>
          </a:xfrm>
          <a:prstGeom prst="roundRect">
            <a:avLst>
              <a:gd name="adj" fmla="val 24130"/>
            </a:avLst>
          </a:prstGeom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78" dirty="0"/>
              <a:t>OPTIMIZER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TextBox 126"/>
              <p:cNvSpPr txBox="1"/>
              <p:nvPr/>
            </p:nvSpPr>
            <p:spPr>
              <a:xfrm>
                <a:off x="15448682" y="7143214"/>
                <a:ext cx="12153551" cy="13843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bar>
                            <m:bar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40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bar>
                          <m:r>
                            <a:rPr lang="en-US" sz="40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40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ba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US" sz="40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ba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bar>
                            <m:bar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4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bar>
                        </m:sub>
                      </m:sSub>
                      <m:nary>
                        <m:nary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4000">
                                  <a:latin typeface="Cambria Math" panose="02040503050406030204" pitchFamily="18" charset="0"/>
                                </a:rPr>
                                <m:t>Human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Object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8682" y="7143214"/>
                <a:ext cx="12153551" cy="138435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/>
              <p:cNvSpPr txBox="1"/>
              <p:nvPr/>
            </p:nvSpPr>
            <p:spPr>
              <a:xfrm>
                <a:off x="21868822" y="9070646"/>
                <a:ext cx="12626937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/>
                  <a:t>      </a:t>
                </a:r>
                <a:r>
                  <a:rPr lang="en-US" sz="3200" u="sng" dirty="0" smtClean="0"/>
                  <a:t>Subject to </a:t>
                </a:r>
              </a:p>
              <a:p>
                <a:r>
                  <a:rPr lang="en-US" sz="3200" dirty="0" smtClean="0"/>
                  <a:t>(1) Dynamics </a:t>
                </a:r>
                <a:r>
                  <a:rPr lang="en-US" sz="3200" dirty="0"/>
                  <a:t>constraints (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3200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𝝉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ea typeface="Cambria Math" panose="02040503050406030204" pitchFamily="18" charset="0"/>
                </a:endParaRPr>
              </a:p>
              <a:p>
                <a:r>
                  <a:rPr lang="en-US" sz="3200" dirty="0" smtClean="0">
                    <a:solidFill>
                      <a:srgbClr val="C00000"/>
                    </a:solidFill>
                  </a:rPr>
                  <a:t>(2)</a:t>
                </a:r>
                <a:r>
                  <a:rPr lang="en-US" sz="3200" dirty="0" smtClean="0"/>
                  <a:t> Contact motion model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3200" dirty="0" smtClean="0">
                    <a:solidFill>
                      <a:schemeClr val="accent6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(3)</a:t>
                </a:r>
                <a:r>
                  <a:rPr lang="en-US" sz="3200" dirty="0" smtClean="0">
                    <a:ea typeface="Cambria Math" panose="02040503050406030204" pitchFamily="18" charset="0"/>
                  </a:rPr>
                  <a:t> Force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endParaRPr lang="en-US" sz="3200" dirty="0">
                  <a:solidFill>
                    <a:schemeClr val="accent6">
                      <a:lumMod val="75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8822" y="9070646"/>
                <a:ext cx="12626937" cy="2062103"/>
              </a:xfrm>
              <a:prstGeom prst="rect">
                <a:avLst/>
              </a:prstGeom>
              <a:blipFill>
                <a:blip r:embed="rId23"/>
                <a:stretch>
                  <a:fillRect l="-1207" t="-3846" b="-9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0" name="Picture 129"/>
          <p:cNvPicPr>
            <a:picLocks noChangeAspect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961" b="75781" l="9961" r="89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8" t="23553" r="26169" b="28190"/>
          <a:stretch/>
        </p:blipFill>
        <p:spPr>
          <a:xfrm>
            <a:off x="38271717" y="35354558"/>
            <a:ext cx="972610" cy="99917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8793041" y="14468246"/>
            <a:ext cx="2736785" cy="4310402"/>
            <a:chOff x="38903902" y="5304202"/>
            <a:chExt cx="3873795" cy="6101179"/>
          </a:xfrm>
        </p:grpSpPr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9961" b="93848" l="9961" r="93848">
                          <a14:foregroundMark x1="46582" y1="51563" x2="43652" y2="56543"/>
                          <a14:foregroundMark x1="50000" y1="76270" x2="50000" y2="76270"/>
                          <a14:foregroundMark x1="50977" y1="37207" x2="50977" y2="37207"/>
                          <a14:foregroundMark x1="60352" y1="35449" x2="60352" y2="35449"/>
                          <a14:foregroundMark x1="36816" y1="35449" x2="36816" y2="35449"/>
                          <a14:backgroundMark x1="41211" y1="81934" x2="46582" y2="679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59830" y="5304202"/>
              <a:ext cx="1558615" cy="1558615"/>
            </a:xfrm>
            <a:prstGeom prst="rect">
              <a:avLst/>
            </a:prstGeom>
          </p:spPr>
        </p:pic>
        <p:grpSp>
          <p:nvGrpSpPr>
            <p:cNvPr id="132" name="Group 131"/>
            <p:cNvGrpSpPr/>
            <p:nvPr/>
          </p:nvGrpSpPr>
          <p:grpSpPr>
            <a:xfrm>
              <a:off x="38903902" y="6569812"/>
              <a:ext cx="3873795" cy="4835569"/>
              <a:chOff x="39262775" y="6658019"/>
              <a:chExt cx="3380739" cy="4220099"/>
            </a:xfrm>
          </p:grpSpPr>
          <p:sp>
            <p:nvSpPr>
              <p:cNvPr id="170" name="Rounded Rectangle 169"/>
              <p:cNvSpPr/>
              <p:nvPr/>
            </p:nvSpPr>
            <p:spPr>
              <a:xfrm>
                <a:off x="39357506" y="7062612"/>
                <a:ext cx="2605177" cy="2965254"/>
              </a:xfrm>
              <a:prstGeom prst="roundRect">
                <a:avLst/>
              </a:prstGeom>
              <a:ln>
                <a:solidFill>
                  <a:srgbClr val="4A2E7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78" dirty="0"/>
              </a:p>
              <a:p>
                <a:pPr algn="ctr"/>
                <a:endParaRPr lang="en-US" sz="1978" dirty="0"/>
              </a:p>
              <a:p>
                <a:pPr algn="ctr"/>
                <a:endParaRPr lang="en-US" sz="1978" dirty="0"/>
              </a:p>
              <a:p>
                <a:pPr algn="ctr"/>
                <a:endParaRPr lang="en-US" sz="1978" dirty="0"/>
              </a:p>
              <a:p>
                <a:pPr algn="ctr"/>
                <a:r>
                  <a:rPr lang="en-US" sz="1978" dirty="0"/>
                  <a:t>2D &amp; 3D POSE</a:t>
                </a:r>
              </a:p>
              <a:p>
                <a:pPr algn="ctr"/>
                <a:r>
                  <a:rPr lang="en-US" sz="1978" dirty="0"/>
                  <a:t>ESTIMATION</a:t>
                </a:r>
              </a:p>
              <a:p>
                <a:pPr algn="ctr"/>
                <a:r>
                  <a:rPr lang="en-US" sz="1978" i="1" dirty="0" err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MediaPipe</a:t>
                </a:r>
                <a:endParaRPr lang="en-US" sz="1978" i="1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  <a:p>
                <a:pPr algn="ctr"/>
                <a:endParaRPr lang="en-US" sz="1978" dirty="0"/>
              </a:p>
              <a:p>
                <a:pPr algn="ctr"/>
                <a:endParaRPr lang="en-US" sz="1978" dirty="0"/>
              </a:p>
            </p:txBody>
          </p:sp>
          <p:cxnSp>
            <p:nvCxnSpPr>
              <p:cNvPr id="171" name="Straight Arrow Connector 170"/>
              <p:cNvCxnSpPr/>
              <p:nvPr/>
            </p:nvCxnSpPr>
            <p:spPr>
              <a:xfrm>
                <a:off x="39922491" y="10125479"/>
                <a:ext cx="0" cy="42996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TextBox 171"/>
              <p:cNvSpPr txBox="1"/>
              <p:nvPr/>
            </p:nvSpPr>
            <p:spPr>
              <a:xfrm>
                <a:off x="39262775" y="10515724"/>
                <a:ext cx="3380739" cy="355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72" dirty="0">
                    <a:solidFill>
                      <a:srgbClr val="7030A0"/>
                    </a:solidFill>
                  </a:rPr>
                  <a:t>2D POSITIONS</a:t>
                </a:r>
                <a:endParaRPr lang="en-US" sz="1272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173" name="Picture 172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623" b="100000" l="1198" r="90719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22489" y="7201210"/>
                <a:ext cx="720742" cy="1063849"/>
              </a:xfrm>
              <a:prstGeom prst="rect">
                <a:avLst/>
              </a:prstGeom>
            </p:spPr>
          </p:pic>
          <p:pic>
            <p:nvPicPr>
              <p:cNvPr id="174" name="Picture 173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0" b="98926" l="3809" r="89844">
                            <a14:foregroundMark x1="53320" y1="7910" x2="30078" y2="15332"/>
                            <a14:foregroundMark x1="21191" y1="94043" x2="73242" y2="94531"/>
                            <a14:foregroundMark x1="18164" y1="98926" x2="81738" y2="988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23895" y="7172860"/>
                <a:ext cx="915113" cy="915113"/>
              </a:xfrm>
              <a:prstGeom prst="rect">
                <a:avLst/>
              </a:prstGeom>
            </p:spPr>
          </p:pic>
          <p:sp>
            <p:nvSpPr>
              <p:cNvPr id="182" name="TextBox 181"/>
              <p:cNvSpPr txBox="1"/>
              <p:nvPr/>
            </p:nvSpPr>
            <p:spPr>
              <a:xfrm>
                <a:off x="39888832" y="6658019"/>
                <a:ext cx="1428688" cy="355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72" dirty="0"/>
                  <a:t>RGB FRAMES</a:t>
                </a:r>
                <a:endParaRPr lang="en-US" sz="1272" dirty="0"/>
              </a:p>
            </p:txBody>
          </p:sp>
          <p:cxnSp>
            <p:nvCxnSpPr>
              <p:cNvPr id="183" name="Elbow Connector 182"/>
              <p:cNvCxnSpPr/>
              <p:nvPr/>
            </p:nvCxnSpPr>
            <p:spPr>
              <a:xfrm rot="16200000" flipH="1">
                <a:off x="40453012" y="6860014"/>
                <a:ext cx="309689" cy="936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125"/>
              <p:cNvSpPr/>
              <p:nvPr/>
            </p:nvSpPr>
            <p:spPr>
              <a:xfrm>
                <a:off x="40643230" y="10522239"/>
                <a:ext cx="1390485" cy="355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72" dirty="0">
                    <a:solidFill>
                      <a:schemeClr val="accent2">
                        <a:lumMod val="75000"/>
                      </a:schemeClr>
                    </a:solidFill>
                  </a:rPr>
                  <a:t>3D POSITIONS</a:t>
                </a:r>
              </a:p>
            </p:txBody>
          </p:sp>
          <p:cxnSp>
            <p:nvCxnSpPr>
              <p:cNvPr id="210" name="Straight Arrow Connector 209"/>
              <p:cNvCxnSpPr/>
              <p:nvPr/>
            </p:nvCxnSpPr>
            <p:spPr>
              <a:xfrm>
                <a:off x="41317521" y="10125479"/>
                <a:ext cx="0" cy="45703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TextBox 134"/>
            <p:cNvSpPr txBox="1"/>
            <p:nvPr/>
          </p:nvSpPr>
          <p:spPr>
            <a:xfrm>
              <a:off x="39659830" y="9846476"/>
              <a:ext cx="1739609" cy="407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7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adley Hand ITC" panose="03070402050302030203" pitchFamily="66" charset="0"/>
                </a:rPr>
                <a:t>Off  the  shelf</a:t>
              </a:r>
              <a:endParaRPr lang="en-US" sz="1272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2046522" y="7476929"/>
            <a:ext cx="1840523" cy="1713742"/>
            <a:chOff x="16308469" y="6972587"/>
            <a:chExt cx="2605177" cy="2965254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8" name="Rounded Rectangle 47"/>
            <p:cNvSpPr/>
            <p:nvPr/>
          </p:nvSpPr>
          <p:spPr>
            <a:xfrm>
              <a:off x="16308469" y="6972587"/>
              <a:ext cx="2605177" cy="2965254"/>
            </a:xfrm>
            <a:prstGeom prst="roundRect">
              <a:avLst/>
            </a:prstGeom>
            <a:grpFill/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78" dirty="0"/>
            </a:p>
            <a:p>
              <a:pPr algn="ctr"/>
              <a:endParaRPr lang="en-US" sz="1978" dirty="0" smtClean="0"/>
            </a:p>
            <a:p>
              <a:pPr algn="ctr"/>
              <a:r>
                <a:rPr lang="en-US" sz="1978" dirty="0" smtClean="0"/>
                <a:t>3D </a:t>
              </a:r>
              <a:r>
                <a:rPr lang="en-US" sz="1978" dirty="0"/>
                <a:t>POSE ESTIMATION</a:t>
              </a:r>
            </a:p>
            <a:p>
              <a:pPr algn="ctr"/>
              <a:r>
                <a:rPr lang="en-US" sz="1978" i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HMR</a:t>
              </a:r>
            </a:p>
          </p:txBody>
        </p:sp>
        <p:pic>
          <p:nvPicPr>
            <p:cNvPr id="1053" name="Picture 1052"/>
            <p:cNvPicPr>
              <a:picLocks noChangeAspect="1"/>
            </p:cNvPicPr>
            <p:nvPr/>
          </p:nvPicPr>
          <p:blipFill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0" b="98926" l="3809" r="89844">
                          <a14:foregroundMark x1="53320" y1="7910" x2="30078" y2="15332"/>
                          <a14:foregroundMark x1="21191" y1="94043" x2="73242" y2="94531"/>
                          <a14:foregroundMark x1="18164" y1="98926" x2="81738" y2="988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63978" y="7058660"/>
              <a:ext cx="915113" cy="1065387"/>
            </a:xfrm>
            <a:prstGeom prst="rect">
              <a:avLst/>
            </a:prstGeom>
            <a:grpFill/>
          </p:spPr>
        </p:pic>
      </p:grpSp>
      <p:sp>
        <p:nvSpPr>
          <p:cNvPr id="38" name="Rounded Rectangle 37"/>
          <p:cNvSpPr/>
          <p:nvPr/>
        </p:nvSpPr>
        <p:spPr>
          <a:xfrm>
            <a:off x="8640596" y="7447903"/>
            <a:ext cx="1840522" cy="171374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8" dirty="0"/>
          </a:p>
          <a:p>
            <a:pPr algn="ctr"/>
            <a:endParaRPr lang="en-US" sz="1978" dirty="0"/>
          </a:p>
          <a:p>
            <a:pPr algn="ctr"/>
            <a:r>
              <a:rPr lang="en-US" sz="1978" dirty="0"/>
              <a:t>OBJECT DETECTION</a:t>
            </a:r>
          </a:p>
          <a:p>
            <a:pPr algn="ctr"/>
            <a:r>
              <a:rPr lang="en-US" sz="1696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Mask R-CNN</a:t>
            </a:r>
            <a:endParaRPr lang="en-US" sz="1696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11863" y="7447903"/>
            <a:ext cx="1840523" cy="171374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8" dirty="0"/>
          </a:p>
          <a:p>
            <a:pPr algn="ctr"/>
            <a:endParaRPr lang="en-US" sz="1978" dirty="0" smtClean="0"/>
          </a:p>
          <a:p>
            <a:pPr algn="ctr"/>
            <a:r>
              <a:rPr lang="en-US" sz="1978" dirty="0" smtClean="0"/>
              <a:t>CONTACT</a:t>
            </a:r>
            <a:endParaRPr lang="en-US" sz="1978" dirty="0"/>
          </a:p>
          <a:p>
            <a:pPr algn="ctr"/>
            <a:r>
              <a:rPr lang="en-US" sz="1978" dirty="0"/>
              <a:t>DETECTION</a:t>
            </a:r>
          </a:p>
          <a:p>
            <a:pPr algn="ctr"/>
            <a:r>
              <a:rPr lang="en-US" sz="1978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ResNet</a:t>
            </a:r>
            <a:endParaRPr lang="en-US" sz="1978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9" name="Rounded Rectangle 228"/>
          <p:cNvSpPr/>
          <p:nvPr/>
        </p:nvSpPr>
        <p:spPr>
          <a:xfrm>
            <a:off x="34017175" y="27712349"/>
            <a:ext cx="14486295" cy="4014302"/>
          </a:xfrm>
          <a:prstGeom prst="roundRect">
            <a:avLst>
              <a:gd name="adj" fmla="val 3563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30" name="TextBox 229"/>
          <p:cNvSpPr txBox="1"/>
          <p:nvPr/>
        </p:nvSpPr>
        <p:spPr>
          <a:xfrm>
            <a:off x="41476678" y="14652135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Initialization</a:t>
            </a:r>
            <a:endParaRPr lang="en-US" sz="1413" dirty="0"/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-15401993" y="24934202"/>
            <a:ext cx="4840053" cy="886423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-15395346" y="26480480"/>
            <a:ext cx="4212006" cy="1062813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-8421425" y="24716649"/>
            <a:ext cx="6412207" cy="1439887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-5702968" y="24830263"/>
            <a:ext cx="3771672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75000"/>
                  </a:schemeClr>
                </a:solidFill>
                <a:latin typeface="Bradley Hand ITC" panose="03070402050302030203" pitchFamily="66" charset="0"/>
              </a:rPr>
              <a:t>Computed with finite differences</a:t>
            </a:r>
            <a:endParaRPr lang="en-US" sz="1413" i="1" dirty="0">
              <a:solidFill>
                <a:schemeClr val="bg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-13519063" y="25630048"/>
            <a:ext cx="2872689" cy="35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96" i="1" dirty="0">
                <a:solidFill>
                  <a:srgbClr val="7030A0"/>
                </a:solidFill>
                <a:latin typeface="Bradley Hand ITC" panose="03070402050302030203" pitchFamily="66" charset="0"/>
              </a:rPr>
              <a:t>2D </a:t>
            </a:r>
            <a:r>
              <a:rPr lang="en-US" sz="1696" i="1" dirty="0" err="1">
                <a:solidFill>
                  <a:srgbClr val="7030A0"/>
                </a:solidFill>
                <a:latin typeface="Bradley Hand ITC" panose="03070402050302030203" pitchFamily="66" charset="0"/>
              </a:rPr>
              <a:t>reprojection</a:t>
            </a:r>
            <a:r>
              <a:rPr lang="en-US" sz="1696" i="1" dirty="0">
                <a:solidFill>
                  <a:srgbClr val="7030A0"/>
                </a:solidFill>
                <a:latin typeface="Bradley Hand ITC" panose="03070402050302030203" pitchFamily="66" charset="0"/>
              </a:rPr>
              <a:t> error</a:t>
            </a:r>
            <a:endParaRPr lang="en-US" sz="1696" i="1" dirty="0">
              <a:solidFill>
                <a:srgbClr val="7030A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-13476476" y="27302636"/>
            <a:ext cx="2872689" cy="35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96" i="1" dirty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Error on 3D points</a:t>
            </a:r>
            <a:endParaRPr lang="en-US" sz="1696" i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-3861964" y="26475908"/>
            <a:ext cx="2418121" cy="516992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-14670565" y="23469019"/>
            <a:ext cx="4326389" cy="760113"/>
          </a:xfrm>
          <a:prstGeom prst="rect">
            <a:avLst/>
          </a:prstGeom>
        </p:spPr>
      </p:pic>
      <p:sp>
        <p:nvSpPr>
          <p:cNvPr id="245" name="TextBox 244"/>
          <p:cNvSpPr txBox="1"/>
          <p:nvPr/>
        </p:nvSpPr>
        <p:spPr>
          <a:xfrm>
            <a:off x="-15367332" y="24026465"/>
            <a:ext cx="4387195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i="1" dirty="0">
                <a:latin typeface="Bradley Hand ITC" panose="03070402050302030203" pitchFamily="66" charset="0"/>
              </a:rPr>
              <a:t>Relaxed dynamics constraints</a:t>
            </a:r>
            <a:endParaRPr lang="en-US" sz="1978" i="1" dirty="0">
              <a:latin typeface="Bradley Hand ITC" panose="03070402050302030203" pitchFamily="66" charset="0"/>
            </a:endParaRPr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-8470284" y="26313397"/>
            <a:ext cx="4235285" cy="842015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-8401976" y="24526091"/>
            <a:ext cx="1612056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u="sng" dirty="0"/>
              <a:t>Motion priors</a:t>
            </a:r>
            <a:endParaRPr lang="en-US" sz="1978" u="sng" dirty="0"/>
          </a:p>
        </p:txBody>
      </p:sp>
      <p:cxnSp>
        <p:nvCxnSpPr>
          <p:cNvPr id="155" name="Straight Connector 154"/>
          <p:cNvCxnSpPr/>
          <p:nvPr/>
        </p:nvCxnSpPr>
        <p:spPr>
          <a:xfrm>
            <a:off x="-8569338" y="24579590"/>
            <a:ext cx="0" cy="33773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-15379975" y="24579589"/>
            <a:ext cx="3178238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u="sng" dirty="0"/>
              <a:t>Data fidelity terms</a:t>
            </a:r>
            <a:endParaRPr lang="en-US" sz="1978" u="sng" dirty="0"/>
          </a:p>
        </p:txBody>
      </p:sp>
      <p:sp>
        <p:nvSpPr>
          <p:cNvPr id="253" name="TextBox 252"/>
          <p:cNvSpPr txBox="1"/>
          <p:nvPr/>
        </p:nvSpPr>
        <p:spPr>
          <a:xfrm>
            <a:off x="-6972536" y="27102243"/>
            <a:ext cx="3390934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latin typeface="Bradley Hand ITC" panose="03070402050302030203" pitchFamily="66" charset="0"/>
              </a:rPr>
              <a:t>negative log likelihood of the pose</a:t>
            </a:r>
            <a:endParaRPr lang="en-US" sz="1413" i="1" dirty="0">
              <a:latin typeface="Bradley Hand ITC" panose="03070402050302030203" pitchFamily="66" charset="0"/>
            </a:endParaRPr>
          </a:p>
        </p:txBody>
      </p:sp>
      <p:cxnSp>
        <p:nvCxnSpPr>
          <p:cNvPr id="254" name="Straight Connector 253"/>
          <p:cNvCxnSpPr/>
          <p:nvPr/>
        </p:nvCxnSpPr>
        <p:spPr>
          <a:xfrm flipV="1">
            <a:off x="-15377149" y="24433975"/>
            <a:ext cx="13615623" cy="3262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V="1">
            <a:off x="-15377149" y="22910544"/>
            <a:ext cx="13615623" cy="3262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/>
              <p:cNvSpPr txBox="1"/>
              <p:nvPr/>
            </p:nvSpPr>
            <p:spPr>
              <a:xfrm>
                <a:off x="20439504" y="14243329"/>
                <a:ext cx="9784067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(2)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 smtClean="0"/>
                  <a:t> </a:t>
                </a:r>
                <a:r>
                  <a:rPr lang="en-US" sz="3200" dirty="0"/>
                  <a:t>contact constraints  </a:t>
                </a:r>
              </a:p>
              <a:p>
                <a:pPr marL="860957" lvl="1" indent="-403757">
                  <a:buFontTx/>
                  <a:buChar char="-"/>
                </a:pPr>
                <a:r>
                  <a:rPr lang="en-US" sz="3200" i="1" dirty="0">
                    <a:solidFill>
                      <a:schemeClr val="bg1">
                        <a:lumMod val="50000"/>
                      </a:schemeClr>
                    </a:solidFill>
                  </a:rPr>
                  <a:t>||contact point object – contact point hand||</a:t>
                </a:r>
                <a:endParaRPr lang="en-US" sz="3200" i="1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860957" lvl="1" indent="-403757">
                  <a:buFontTx/>
                  <a:buChar char="-"/>
                </a:pPr>
                <a:r>
                  <a:rPr lang="en-US" sz="3200" i="1" dirty="0">
                    <a:solidFill>
                      <a:schemeClr val="bg1">
                        <a:lumMod val="50000"/>
                      </a:schemeClr>
                    </a:solidFill>
                  </a:rPr>
                  <a:t>soles stay on the ground</a:t>
                </a:r>
                <a:r>
                  <a:rPr lang="en-US" sz="3200" i="1" dirty="0" smtClean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  <a:endParaRPr lang="en-US" sz="3200" i="1" dirty="0" smtClean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3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(3)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>  </a:t>
                </a:r>
                <a:r>
                  <a:rPr lang="en-US" sz="32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>: force model</a:t>
                </a:r>
                <a:r>
                  <a:rPr lang="en-US" sz="3200" dirty="0" smtClean="0">
                    <a:ea typeface="Cambria Math" panose="02040503050406030204" pitchFamily="18" charset="0"/>
                  </a:rPr>
                  <a:t>) </a:t>
                </a:r>
                <a:r>
                  <a:rPr lang="en-US" sz="3200" i="1" dirty="0" smtClean="0">
                    <a:ea typeface="Cambria Math" panose="02040503050406030204" pitchFamily="18" charset="0"/>
                  </a:rPr>
                  <a:t>e.g. respect</a:t>
                </a:r>
                <a:r>
                  <a:rPr lang="en-US" sz="3200" i="1" dirty="0" smtClean="0"/>
                  <a:t> </a:t>
                </a:r>
                <a:r>
                  <a:rPr lang="en-US" sz="3200" i="1" dirty="0"/>
                  <a:t>friction </a:t>
                </a:r>
                <a:r>
                  <a:rPr lang="en-US" sz="3200" i="1" dirty="0" smtClean="0"/>
                  <a:t>cone</a:t>
                </a:r>
                <a:endParaRPr lang="en-US" sz="3200" i="1" dirty="0"/>
              </a:p>
            </p:txBody>
          </p:sp>
        </mc:Choice>
        <mc:Fallback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9504" y="14243329"/>
                <a:ext cx="9784067" cy="2062103"/>
              </a:xfrm>
              <a:prstGeom prst="rect">
                <a:avLst/>
              </a:prstGeom>
              <a:blipFill>
                <a:blip r:embed="rId36"/>
                <a:stretch>
                  <a:fillRect l="-1620" t="-3550" b="-9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TextBox 261"/>
          <p:cNvSpPr txBox="1"/>
          <p:nvPr/>
        </p:nvSpPr>
        <p:spPr>
          <a:xfrm>
            <a:off x="-15379974" y="23064584"/>
            <a:ext cx="4387195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u="sng" dirty="0">
                <a:solidFill>
                  <a:schemeClr val="accent4"/>
                </a:solidFill>
              </a:rPr>
              <a:t>Physics </a:t>
            </a:r>
            <a:r>
              <a:rPr lang="en-US" sz="1978" u="sng" dirty="0" err="1">
                <a:solidFill>
                  <a:schemeClr val="accent4"/>
                </a:solidFill>
              </a:rPr>
              <a:t>plausability</a:t>
            </a:r>
            <a:endParaRPr lang="en-US" sz="1978" i="1" dirty="0">
              <a:solidFill>
                <a:schemeClr val="accent4"/>
              </a:solidFill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41476678" y="15124352"/>
            <a:ext cx="7001070" cy="788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61" dirty="0"/>
              <a:t>Use inverse kinematics on the </a:t>
            </a:r>
            <a:r>
              <a:rPr lang="en-US" sz="2261" dirty="0" err="1"/>
              <a:t>Mediapipe</a:t>
            </a:r>
            <a:r>
              <a:rPr lang="en-US" sz="2261" dirty="0"/>
              <a:t> 3D arm positions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-3781937" y="27125679"/>
            <a:ext cx="3390934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latin typeface="Bradley Hand ITC" panose="03070402050302030203" pitchFamily="66" charset="0"/>
              </a:rPr>
              <a:t>Torque norm</a:t>
            </a:r>
            <a:endParaRPr lang="en-US" sz="1413" i="1" dirty="0">
              <a:latin typeface="Bradley Hand ITC" panose="03070402050302030203" pitchFamily="66" charset="0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-6173052" y="25631576"/>
            <a:ext cx="1529044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75000"/>
                  </a:schemeClr>
                </a:solidFill>
                <a:latin typeface="Bradley Hand ITC" panose="03070402050302030203" pitchFamily="66" charset="0"/>
              </a:rPr>
              <a:t>Linear velocities</a:t>
            </a:r>
            <a:endParaRPr lang="en-US" sz="1413" i="1" dirty="0">
              <a:solidFill>
                <a:schemeClr val="bg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-4316201" y="25630050"/>
            <a:ext cx="3771672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75000"/>
                  </a:schemeClr>
                </a:solidFill>
                <a:latin typeface="Bradley Hand ITC" panose="03070402050302030203" pitchFamily="66" charset="0"/>
              </a:rPr>
              <a:t>Linear accelerations</a:t>
            </a:r>
            <a:endParaRPr lang="en-US" sz="1413" i="1" dirty="0">
              <a:solidFill>
                <a:schemeClr val="bg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22776012" y="17746728"/>
            <a:ext cx="8672446" cy="12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>
                <a:ea typeface="Cambria Math" panose="02040503050406030204" pitchFamily="18" charset="0"/>
              </a:rPr>
              <a:t>- How accurate are the estimated torques?</a:t>
            </a:r>
          </a:p>
          <a:p>
            <a:r>
              <a:rPr lang="en-US" sz="2543" dirty="0">
                <a:ea typeface="Cambria Math" panose="02040503050406030204" pitchFamily="18" charset="0"/>
              </a:rPr>
              <a:t>- Difficulty for the benchmark</a:t>
            </a:r>
          </a:p>
          <a:p>
            <a:r>
              <a:rPr lang="en-US" sz="2543" dirty="0">
                <a:ea typeface="Cambria Math" panose="02040503050406030204" pitchFamily="18" charset="0"/>
              </a:rPr>
              <a:t>- Multiple staged pipeline with inter-</a:t>
            </a:r>
            <a:r>
              <a:rPr lang="en-US" sz="2543" dirty="0" err="1">
                <a:ea typeface="Cambria Math" panose="02040503050406030204" pitchFamily="18" charset="0"/>
              </a:rPr>
              <a:t>dependancies</a:t>
            </a:r>
            <a:r>
              <a:rPr lang="en-US" sz="2543" dirty="0">
                <a:ea typeface="Cambria Math" panose="02040503050406030204" pitchFamily="18" charset="0"/>
              </a:rPr>
              <a:t>.</a:t>
            </a:r>
          </a:p>
        </p:txBody>
      </p:sp>
      <p:sp>
        <p:nvSpPr>
          <p:cNvPr id="274" name="TextBox 273"/>
          <p:cNvSpPr txBox="1"/>
          <p:nvPr/>
        </p:nvSpPr>
        <p:spPr>
          <a:xfrm>
            <a:off x="-12630477" y="24757303"/>
            <a:ext cx="4387195" cy="35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96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Camera </a:t>
            </a:r>
            <a:r>
              <a:rPr lang="en-US" sz="1696" i="1" dirty="0" err="1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intrinsics</a:t>
            </a:r>
            <a:r>
              <a:rPr lang="en-US" sz="1696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 and </a:t>
            </a:r>
            <a:r>
              <a:rPr lang="en-US" sz="1696" i="1" dirty="0" err="1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extrinsics</a:t>
            </a:r>
            <a:endParaRPr lang="en-US" sz="1696" i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-1833769" y="29541040"/>
            <a:ext cx="1025665" cy="288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72" i="1" dirty="0"/>
              <a:t>1 </a:t>
            </a:r>
            <a:r>
              <a:rPr lang="en-US" sz="1272" i="1" dirty="0" err="1"/>
              <a:t>ResNet</a:t>
            </a:r>
            <a:r>
              <a:rPr lang="en-US" sz="1272" i="1" dirty="0"/>
              <a:t> per</a:t>
            </a:r>
            <a:endParaRPr lang="en-US" sz="1272" dirty="0"/>
          </a:p>
        </p:txBody>
      </p:sp>
      <p:sp>
        <p:nvSpPr>
          <p:cNvPr id="282" name="TextBox 281"/>
          <p:cNvSpPr txBox="1"/>
          <p:nvPr/>
        </p:nvSpPr>
        <p:spPr>
          <a:xfrm>
            <a:off x="28020771" y="19089951"/>
            <a:ext cx="1859948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(**) 4 </a:t>
            </a:r>
            <a:r>
              <a:rPr lang="en-US" sz="1413" i="1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github</a:t>
            </a:r>
            <a:r>
              <a:rPr lang="en-US" sz="1413" i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projects</a:t>
            </a:r>
            <a:endParaRPr lang="en-US" sz="1413" i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22528662" y="19097204"/>
            <a:ext cx="10561379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(*)Why </a:t>
            </a:r>
            <a:r>
              <a:rPr lang="en-US" sz="1413" i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not re-injecting the </a:t>
            </a:r>
            <a:r>
              <a:rPr lang="en-US" sz="1413" i="1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estimated poses </a:t>
            </a:r>
            <a:r>
              <a:rPr lang="en-US" sz="1413" i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and torques into a simulator?</a:t>
            </a:r>
            <a:endParaRPr lang="en-US" sz="1413" i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185" name="Picture 184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6043" y="15781812"/>
            <a:ext cx="3528683" cy="2991201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737" y="15997107"/>
            <a:ext cx="3031318" cy="2438527"/>
          </a:xfrm>
          <a:prstGeom prst="rect">
            <a:avLst/>
          </a:prstGeom>
        </p:spPr>
      </p:pic>
      <p:sp>
        <p:nvSpPr>
          <p:cNvPr id="286" name="Rounded Rectangle 285"/>
          <p:cNvSpPr/>
          <p:nvPr/>
        </p:nvSpPr>
        <p:spPr>
          <a:xfrm>
            <a:off x="34017175" y="18970837"/>
            <a:ext cx="14486295" cy="8507843"/>
          </a:xfrm>
          <a:prstGeom prst="roundRect">
            <a:avLst>
              <a:gd name="adj" fmla="val 3563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Rectangle 188"/>
              <p:cNvSpPr/>
              <p:nvPr/>
            </p:nvSpPr>
            <p:spPr>
              <a:xfrm>
                <a:off x="34175671" y="19633313"/>
                <a:ext cx="6360331" cy="654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339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339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𝑡𝑜𝑟𝑞𝑢𝑒</m:t>
                          </m:r>
                        </m:sub>
                      </m:sSub>
                      <m:r>
                        <a:rPr lang="en-US" sz="339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𝑠𝑚𝑜𝑜𝑡h</m:t>
                          </m:r>
                        </m:sub>
                      </m:sSub>
                    </m:oMath>
                  </m:oMathPara>
                </a14:m>
                <a:endParaRPr lang="en-US" sz="3391" dirty="0"/>
              </a:p>
            </p:txBody>
          </p:sp>
        </mc:Choice>
        <mc:Fallback>
          <p:sp>
            <p:nvSpPr>
              <p:cNvPr id="189" name="Rectangle 1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5671" y="19633313"/>
                <a:ext cx="6360331" cy="654346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TextBox 189"/>
          <p:cNvSpPr txBox="1"/>
          <p:nvPr/>
        </p:nvSpPr>
        <p:spPr>
          <a:xfrm>
            <a:off x="43848150" y="16379748"/>
            <a:ext cx="2122066" cy="28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>
                <a:solidFill>
                  <a:srgbClr val="FF0000"/>
                </a:solidFill>
              </a:rPr>
              <a:t>PROTOTYPE</a:t>
            </a:r>
            <a:endParaRPr lang="en-US" sz="1272" dirty="0">
              <a:solidFill>
                <a:srgbClr val="FF0000"/>
              </a:solidFill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34215416" y="19008166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Optimizer</a:t>
            </a:r>
            <a:endParaRPr lang="en-US" sz="1413" dirty="0"/>
          </a:p>
        </p:txBody>
      </p:sp>
      <p:sp>
        <p:nvSpPr>
          <p:cNvPr id="295" name="Rounded Rectangle 294"/>
          <p:cNvSpPr/>
          <p:nvPr/>
        </p:nvSpPr>
        <p:spPr>
          <a:xfrm>
            <a:off x="307701" y="44021478"/>
            <a:ext cx="14552723" cy="4329187"/>
          </a:xfrm>
          <a:prstGeom prst="roundRect">
            <a:avLst>
              <a:gd name="adj" fmla="val 7440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96" name="Rounded Rectangle 295"/>
          <p:cNvSpPr/>
          <p:nvPr/>
        </p:nvSpPr>
        <p:spPr>
          <a:xfrm>
            <a:off x="347789" y="17104596"/>
            <a:ext cx="29553681" cy="2372035"/>
          </a:xfrm>
          <a:prstGeom prst="roundRect">
            <a:avLst>
              <a:gd name="adj" fmla="val 7440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97" name="TextBox 296"/>
          <p:cNvSpPr txBox="1"/>
          <p:nvPr/>
        </p:nvSpPr>
        <p:spPr>
          <a:xfrm>
            <a:off x="443590" y="17124179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Evaluation</a:t>
            </a:r>
            <a:endParaRPr lang="en-US" sz="1413" dirty="0"/>
          </a:p>
        </p:txBody>
      </p:sp>
      <p:sp>
        <p:nvSpPr>
          <p:cNvPr id="298" name="TextBox 297"/>
          <p:cNvSpPr txBox="1"/>
          <p:nvPr/>
        </p:nvSpPr>
        <p:spPr>
          <a:xfrm>
            <a:off x="526485" y="17721940"/>
            <a:ext cx="8672446" cy="48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>
                <a:ea typeface="Cambria Math" panose="02040503050406030204" pitchFamily="18" charset="0"/>
              </a:rPr>
              <a:t>Parkour dataset</a:t>
            </a:r>
          </a:p>
        </p:txBody>
      </p:sp>
      <p:grpSp>
        <p:nvGrpSpPr>
          <p:cNvPr id="201" name="Group 200"/>
          <p:cNvGrpSpPr/>
          <p:nvPr/>
        </p:nvGrpSpPr>
        <p:grpSpPr>
          <a:xfrm>
            <a:off x="2742000" y="17009046"/>
            <a:ext cx="1472252" cy="1472252"/>
            <a:chOff x="3482025" y="23753710"/>
            <a:chExt cx="2705373" cy="2705373"/>
          </a:xfrm>
        </p:grpSpPr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40" cstate="print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9961" b="92480" l="9961" r="89941">
                          <a14:foregroundMark x1="26758" y1="53223" x2="32520" y2="53223"/>
                          <a14:foregroundMark x1="68262" y1="27051" x2="71582" y2="272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025" y="23753710"/>
              <a:ext cx="2705373" cy="2705373"/>
            </a:xfrm>
            <a:prstGeom prst="rect">
              <a:avLst/>
            </a:prstGeom>
          </p:spPr>
        </p:pic>
        <p:cxnSp>
          <p:nvCxnSpPr>
            <p:cNvPr id="196" name="Straight Arrow Connector 195"/>
            <p:cNvCxnSpPr/>
            <p:nvPr/>
          </p:nvCxnSpPr>
          <p:spPr>
            <a:xfrm flipV="1">
              <a:off x="5189550" y="24910211"/>
              <a:ext cx="0" cy="291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/>
            <p:cNvCxnSpPr/>
            <p:nvPr/>
          </p:nvCxnSpPr>
          <p:spPr>
            <a:xfrm flipV="1">
              <a:off x="4359816" y="24936717"/>
              <a:ext cx="0" cy="291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/>
          <p:cNvGrpSpPr/>
          <p:nvPr/>
        </p:nvGrpSpPr>
        <p:grpSpPr>
          <a:xfrm>
            <a:off x="3779603" y="16964728"/>
            <a:ext cx="1414200" cy="1414200"/>
            <a:chOff x="5189550" y="23643966"/>
            <a:chExt cx="2585503" cy="2585503"/>
          </a:xfrm>
        </p:grpSpPr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42" cstate="print">
              <a:extLst>
                <a:ext uri="{BEBA8EAE-BF5A-486C-A8C5-ECC9F3942E4B}">
                  <a14:imgProps xmlns:a14="http://schemas.microsoft.com/office/drawing/2010/main">
                    <a14:imgLayer r:embed="rId43">
                      <a14:imgEffect>
                        <a14:backgroundRemoval t="9961" b="92285" l="9961" r="91895">
                          <a14:foregroundMark x1="34277" y1="37988" x2="40430" y2="36621"/>
                          <a14:foregroundMark x1="31641" y1="23828" x2="32617" y2="26074"/>
                          <a14:foregroundMark x1="48242" y1="27832" x2="49609" y2="28027"/>
                          <a14:foregroundMark x1="32422" y1="47168" x2="35254" y2="44629"/>
                          <a14:foregroundMark x1="54785" y1="83203" x2="54785" y2="83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9550" y="23643966"/>
              <a:ext cx="2585503" cy="2585503"/>
            </a:xfrm>
            <a:prstGeom prst="rect">
              <a:avLst/>
            </a:prstGeom>
          </p:spPr>
        </p:pic>
        <p:cxnSp>
          <p:nvCxnSpPr>
            <p:cNvPr id="306" name="Straight Arrow Connector 305"/>
            <p:cNvCxnSpPr/>
            <p:nvPr/>
          </p:nvCxnSpPr>
          <p:spPr>
            <a:xfrm flipV="1">
              <a:off x="6482301" y="25476858"/>
              <a:ext cx="0" cy="291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9" name="TextBox 308"/>
          <p:cNvSpPr txBox="1"/>
          <p:nvPr/>
        </p:nvSpPr>
        <p:spPr>
          <a:xfrm>
            <a:off x="509945" y="20270435"/>
            <a:ext cx="8672446" cy="48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>
                <a:ea typeface="Cambria Math" panose="02040503050406030204" pitchFamily="18" charset="0"/>
              </a:rPr>
              <a:t>Detector performances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554309" y="18123324"/>
            <a:ext cx="2848660" cy="440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61" dirty="0" err="1" smtClean="0">
                <a:solidFill>
                  <a:schemeClr val="bg1">
                    <a:lumMod val="75000"/>
                  </a:schemeClr>
                </a:solidFill>
                <a:latin typeface="+mj-lt"/>
                <a:ea typeface="Cambria Math" panose="02040503050406030204" pitchFamily="18" charset="0"/>
              </a:rPr>
              <a:t>Vicon</a:t>
            </a:r>
            <a:r>
              <a:rPr lang="en-US" sz="2261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Cambria Math" panose="02040503050406030204" pitchFamily="18" charset="0"/>
              </a:rPr>
              <a:t> / Force </a:t>
            </a:r>
            <a:r>
              <a:rPr lang="en-US" sz="2261" dirty="0">
                <a:solidFill>
                  <a:schemeClr val="bg1">
                    <a:lumMod val="75000"/>
                  </a:schemeClr>
                </a:solidFill>
                <a:latin typeface="+mj-lt"/>
                <a:ea typeface="Cambria Math" panose="02040503050406030204" pitchFamily="18" charset="0"/>
              </a:rPr>
              <a:t>sensors</a:t>
            </a:r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 rotWithShape="1"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10000" b="90000" l="10000" r="90000">
                        <a14:backgroundMark x1="49512" y1="37500" x2="49512" y2="37500"/>
                        <a14:backgroundMark x1="52246" y1="71484" x2="52246" y2="71484"/>
                        <a14:backgroundMark x1="41992" y1="59668" x2="41992" y2="59668"/>
                        <a14:backgroundMark x1="41992" y1="63770" x2="41992" y2="63770"/>
                        <a14:backgroundMark x1="44043" y1="66602" x2="44043" y2="66602"/>
                        <a14:backgroundMark x1="60547" y1="62988" x2="60547" y2="62988"/>
                        <a14:backgroundMark x1="60352" y1="59863" x2="60352" y2="59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7" t="19608" r="27771" b="25224"/>
          <a:stretch/>
        </p:blipFill>
        <p:spPr>
          <a:xfrm>
            <a:off x="-15323844" y="23469446"/>
            <a:ext cx="532998" cy="655443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46" cstate="print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10000" b="90000" l="10000" r="90000">
                        <a14:backgroundMark x1="60840" y1="39453" x2="60840" y2="39453"/>
                        <a14:backgroundMark x1="69727" y1="34375" x2="69727" y2="34375"/>
                        <a14:backgroundMark x1="59473" y1="26758" x2="59473" y2="26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10" y="7252805"/>
            <a:ext cx="1181958" cy="1181958"/>
          </a:xfrm>
          <a:prstGeom prst="rect">
            <a:avLst/>
          </a:prstGeom>
        </p:spPr>
      </p:pic>
      <p:grpSp>
        <p:nvGrpSpPr>
          <p:cNvPr id="223" name="Group 222"/>
          <p:cNvGrpSpPr/>
          <p:nvPr/>
        </p:nvGrpSpPr>
        <p:grpSpPr>
          <a:xfrm>
            <a:off x="-1247205" y="15812505"/>
            <a:ext cx="935815" cy="850813"/>
            <a:chOff x="7391521" y="11285353"/>
            <a:chExt cx="1109680" cy="1008885"/>
          </a:xfrm>
        </p:grpSpPr>
        <p:pic>
          <p:nvPicPr>
            <p:cNvPr id="1056" name="Picture 1055"/>
            <p:cNvPicPr>
              <a:picLocks noChangeAspect="1"/>
            </p:cNvPicPr>
            <p:nvPr/>
          </p:nvPicPr>
          <p:blipFill>
            <a:blip r:embed="rId48" cstate="print">
              <a:extLst>
                <a:ext uri="{BEBA8EAE-BF5A-486C-A8C5-ECC9F3942E4B}">
                  <a14:imgProps xmlns:a14="http://schemas.microsoft.com/office/drawing/2010/main">
                    <a14:imgLayer r:embed="rId49">
                      <a14:imgEffect>
                        <a14:backgroundRemoval t="4004" b="96875" l="9961" r="89844">
                          <a14:foregroundMark x1="46094" y1="9277" x2="46094" y2="9277"/>
                          <a14:foregroundMark x1="48145" y1="10840" x2="48145" y2="10840"/>
                          <a14:foregroundMark x1="51270" y1="10645" x2="51270" y2="10645"/>
                          <a14:foregroundMark x1="49707" y1="13672" x2="49707" y2="13672"/>
                          <a14:backgroundMark x1="32813" y1="20801" x2="38281" y2="20313"/>
                          <a14:backgroundMark x1="60645" y1="20020" x2="66113" y2="23047"/>
                          <a14:backgroundMark x1="58105" y1="63379" x2="60547" y2="58691"/>
                          <a14:backgroundMark x1="37402" y1="57910" x2="36719" y2="644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316" y="11285353"/>
              <a:ext cx="1008885" cy="1008885"/>
            </a:xfrm>
            <a:prstGeom prst="rect">
              <a:avLst/>
            </a:prstGeom>
          </p:spPr>
        </p:pic>
        <p:pic>
          <p:nvPicPr>
            <p:cNvPr id="323" name="Picture 322"/>
            <p:cNvPicPr>
              <a:picLocks noChangeAspect="1"/>
            </p:cNvPicPr>
            <p:nvPr/>
          </p:nvPicPr>
          <p:blipFill>
            <a:blip r:embed="rId50" cstate="print">
              <a:extLst>
                <a:ext uri="{BEBA8EAE-BF5A-486C-A8C5-ECC9F3942E4B}">
                  <a14:imgProps xmlns:a14="http://schemas.microsoft.com/office/drawing/2010/main">
                    <a14:imgLayer r:embed="rId51">
                      <a14:imgEffect>
                        <a14:backgroundRemoval t="10000" b="90000" l="10000" r="90000">
                          <a14:backgroundMark x1="49609" y1="54980" x2="49609" y2="54980"/>
                          <a14:backgroundMark x1="49609" y1="60254" x2="49609" y2="60254"/>
                          <a14:backgroundMark x1="49609" y1="65430" x2="49609" y2="65430"/>
                          <a14:backgroundMark x1="49805" y1="70898" x2="49805" y2="708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130768">
              <a:off x="7391521" y="11576246"/>
              <a:ext cx="461421" cy="461421"/>
            </a:xfrm>
            <a:prstGeom prst="rect">
              <a:avLst/>
            </a:prstGeom>
          </p:spPr>
        </p:pic>
      </p:grpSp>
      <p:sp>
        <p:nvSpPr>
          <p:cNvPr id="332" name="TextBox 331"/>
          <p:cNvSpPr txBox="1"/>
          <p:nvPr/>
        </p:nvSpPr>
        <p:spPr>
          <a:xfrm>
            <a:off x="14708493" y="9231078"/>
            <a:ext cx="74381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/>
              <a:t>Minimize </a:t>
            </a:r>
            <a:r>
              <a:rPr lang="en-US" sz="3600" i="1" dirty="0" smtClean="0"/>
              <a:t>costs </a:t>
            </a:r>
            <a:r>
              <a:rPr lang="en-US" sz="3600" i="1" dirty="0"/>
              <a:t>over </a:t>
            </a:r>
            <a:endParaRPr lang="en-US" sz="3600" i="1" dirty="0" smtClean="0"/>
          </a:p>
          <a:p>
            <a:pPr algn="ctr"/>
            <a:r>
              <a:rPr lang="en-US" sz="3600" i="1" dirty="0" smtClean="0">
                <a:solidFill>
                  <a:schemeClr val="accent2">
                    <a:lumMod val="75000"/>
                  </a:schemeClr>
                </a:solidFill>
              </a:rPr>
              <a:t>States</a:t>
            </a:r>
            <a:r>
              <a:rPr lang="en-US" sz="3600" i="1" dirty="0"/>
              <a:t>, </a:t>
            </a:r>
            <a:r>
              <a:rPr lang="en-US" sz="3600" i="1" dirty="0">
                <a:solidFill>
                  <a:schemeClr val="accent4">
                    <a:lumMod val="75000"/>
                  </a:schemeClr>
                </a:solidFill>
              </a:rPr>
              <a:t>Torques</a:t>
            </a:r>
            <a:r>
              <a:rPr lang="en-US" sz="3600" i="1" dirty="0"/>
              <a:t> , </a:t>
            </a:r>
            <a:r>
              <a:rPr lang="en-US" sz="3600" i="1" dirty="0">
                <a:solidFill>
                  <a:schemeClr val="accent6"/>
                </a:solidFill>
              </a:rPr>
              <a:t>Forces</a:t>
            </a:r>
            <a:r>
              <a:rPr lang="en-US" sz="3600" i="1" dirty="0"/>
              <a:t>, </a:t>
            </a:r>
            <a:endParaRPr lang="en-US" sz="3600" i="1" dirty="0" smtClean="0"/>
          </a:p>
          <a:p>
            <a:pPr algn="ctr"/>
            <a:r>
              <a:rPr lang="en-US" sz="3600" i="1" dirty="0" smtClean="0">
                <a:solidFill>
                  <a:srgbClr val="C00000"/>
                </a:solidFill>
              </a:rPr>
              <a:t>Contacts </a:t>
            </a:r>
            <a:r>
              <a:rPr lang="en-US" sz="3600" i="1" dirty="0" smtClean="0"/>
              <a:t>, Camera pose</a:t>
            </a:r>
            <a:endParaRPr lang="en-US" sz="3600" i="1" dirty="0"/>
          </a:p>
        </p:txBody>
      </p:sp>
      <p:sp>
        <p:nvSpPr>
          <p:cNvPr id="145" name="Rounded Rectangle 144"/>
          <p:cNvSpPr/>
          <p:nvPr/>
        </p:nvSpPr>
        <p:spPr>
          <a:xfrm>
            <a:off x="41382011" y="14577802"/>
            <a:ext cx="7128005" cy="4156212"/>
          </a:xfrm>
          <a:prstGeom prst="roundRect">
            <a:avLst>
              <a:gd name="adj" fmla="val 4889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pic>
        <p:nvPicPr>
          <p:cNvPr id="164" name="Picture 14" descr="https://raw.githubusercontent.com/stack-of-tasks/pinocchio/master/doc/images/pinocchio-logo-large.png"/>
          <p:cNvPicPr>
            <a:picLocks noChangeAspect="1" noChangeArrowheads="1"/>
          </p:cNvPicPr>
          <p:nvPr/>
        </p:nvPicPr>
        <p:blipFill rotWithShape="1">
          <a:blip r:embed="rId5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0" b="100000" l="0" r="100000">
                        <a14:foregroundMark x1="41184" y1="47853" x2="41184" y2="47853"/>
                        <a14:foregroundMark x1="36316" y1="46012" x2="36316" y2="46012"/>
                        <a14:foregroundMark x1="36711" y1="22086" x2="36711" y2="22086"/>
                        <a14:foregroundMark x1="16184" y1="20859" x2="16184" y2="20859"/>
                        <a14:foregroundMark x1="3947" y1="65031" x2="5000" y2="76687"/>
                        <a14:foregroundMark x1="25395" y1="36810" x2="25395" y2="36810"/>
                        <a14:foregroundMark x1="50395" y1="46012" x2="50395" y2="46012"/>
                        <a14:foregroundMark x1="61974" y1="39877" x2="61974" y2="39877"/>
                        <a14:foregroundMark x1="69474" y1="46012" x2="69474" y2="46012"/>
                        <a14:foregroundMark x1="79342" y1="41104" x2="79342" y2="41104"/>
                        <a14:foregroundMark x1="87895" y1="52761" x2="87895" y2="52761"/>
                        <a14:foregroundMark x1="87895" y1="23926" x2="87895" y2="23926"/>
                        <a14:foregroundMark x1="92632" y1="44785" x2="92632" y2="44785"/>
                        <a14:backgroundMark x1="59211" y1="19018" x2="59211" y2="19018"/>
                        <a14:backgroundMark x1="58553" y1="85890" x2="58553" y2="85890"/>
                        <a14:backgroundMark x1="29211" y1="85890" x2="29211" y2="85890"/>
                        <a14:backgroundMark x1="93421" y1="58896" x2="93421" y2="58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33" t="4694" b="13953"/>
          <a:stretch/>
        </p:blipFill>
        <p:spPr bwMode="auto">
          <a:xfrm>
            <a:off x="45154734" y="18172091"/>
            <a:ext cx="1002254" cy="22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5341360" y="15524188"/>
            <a:ext cx="2159566" cy="288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72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(+ normalized </a:t>
            </a:r>
            <a:r>
              <a:rPr lang="en-US" sz="1272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arm lengths)</a:t>
            </a:r>
            <a:endParaRPr lang="en-US" sz="1272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  <a:ea typeface="Cambria Math" panose="02040503050406030204" pitchFamily="18" charset="0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18181572" y="2902734"/>
            <a:ext cx="10279802" cy="3082101"/>
            <a:chOff x="1504058" y="2336319"/>
            <a:chExt cx="8332467" cy="2498249"/>
          </a:xfrm>
        </p:grpSpPr>
        <p:grpSp>
          <p:nvGrpSpPr>
            <p:cNvPr id="159" name="Group 158"/>
            <p:cNvGrpSpPr/>
            <p:nvPr/>
          </p:nvGrpSpPr>
          <p:grpSpPr>
            <a:xfrm>
              <a:off x="1731652" y="3299832"/>
              <a:ext cx="6487729" cy="1229350"/>
              <a:chOff x="1731652" y="3299832"/>
              <a:chExt cx="6487729" cy="1229350"/>
            </a:xfrm>
          </p:grpSpPr>
          <p:cxnSp>
            <p:nvCxnSpPr>
              <p:cNvPr id="236" name="Straight Connector 235"/>
              <p:cNvCxnSpPr>
                <a:stCxn id="162" idx="2"/>
              </p:cNvCxnSpPr>
              <p:nvPr/>
            </p:nvCxnSpPr>
            <p:spPr>
              <a:xfrm flipH="1">
                <a:off x="1772086" y="4421266"/>
                <a:ext cx="5196833" cy="10791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>
                <a:stCxn id="178" idx="3"/>
              </p:cNvCxnSpPr>
              <p:nvPr/>
            </p:nvCxnSpPr>
            <p:spPr>
              <a:xfrm flipH="1">
                <a:off x="1731653" y="3349075"/>
                <a:ext cx="4087610" cy="118010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H="1">
                <a:off x="1772086" y="3620755"/>
                <a:ext cx="6447295" cy="89932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H="1">
                <a:off x="1731652" y="3299832"/>
                <a:ext cx="3274706" cy="121461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0" name="Straight Connector 159"/>
            <p:cNvCxnSpPr/>
            <p:nvPr/>
          </p:nvCxnSpPr>
          <p:spPr>
            <a:xfrm>
              <a:off x="5930214" y="3299547"/>
              <a:ext cx="1096656" cy="1094939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V="1">
              <a:off x="7133733" y="3665240"/>
              <a:ext cx="1145379" cy="756026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6968919" y="4313350"/>
              <a:ext cx="215832" cy="21583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8219380" y="3522004"/>
              <a:ext cx="215832" cy="21583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/>
            <p:cNvGrpSpPr/>
            <p:nvPr/>
          </p:nvGrpSpPr>
          <p:grpSpPr>
            <a:xfrm rot="19046886">
              <a:off x="8092509" y="2336319"/>
              <a:ext cx="1069476" cy="1641408"/>
              <a:chOff x="3609841" y="2413657"/>
              <a:chExt cx="969112" cy="1487372"/>
            </a:xfrm>
          </p:grpSpPr>
          <p:cxnSp>
            <p:nvCxnSpPr>
              <p:cNvPr id="231" name="Straight Connector 230"/>
              <p:cNvCxnSpPr/>
              <p:nvPr/>
            </p:nvCxnSpPr>
            <p:spPr>
              <a:xfrm>
                <a:off x="3776607" y="2413657"/>
                <a:ext cx="607910" cy="148737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3" name="Rounded Rectangle 232"/>
              <p:cNvSpPr/>
              <p:nvPr/>
            </p:nvSpPr>
            <p:spPr>
              <a:xfrm rot="20413037">
                <a:off x="3609841" y="2483101"/>
                <a:ext cx="453759" cy="151163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ounded Rectangle 233"/>
              <p:cNvSpPr/>
              <p:nvPr/>
            </p:nvSpPr>
            <p:spPr>
              <a:xfrm rot="20413037">
                <a:off x="4098494" y="3675278"/>
                <a:ext cx="480459" cy="16005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9" name="Straight Connector 168"/>
            <p:cNvCxnSpPr>
              <a:stCxn id="178" idx="2"/>
            </p:cNvCxnSpPr>
            <p:nvPr/>
          </p:nvCxnSpPr>
          <p:spPr>
            <a:xfrm flipH="1">
              <a:off x="5169690" y="3272767"/>
              <a:ext cx="617965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5787655" y="3164851"/>
              <a:ext cx="215832" cy="21583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/>
            <p:cNvCxnSpPr/>
            <p:nvPr/>
          </p:nvCxnSpPr>
          <p:spPr>
            <a:xfrm>
              <a:off x="5083484" y="3333244"/>
              <a:ext cx="0" cy="1376748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/>
          </p:nvSpPr>
          <p:spPr>
            <a:xfrm>
              <a:off x="4975568" y="3164153"/>
              <a:ext cx="215832" cy="21583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Arrow Connector 186"/>
            <p:cNvCxnSpPr/>
            <p:nvPr/>
          </p:nvCxnSpPr>
          <p:spPr>
            <a:xfrm flipV="1">
              <a:off x="8403119" y="3207381"/>
              <a:ext cx="180096" cy="351085"/>
            </a:xfrm>
            <a:prstGeom prst="straightConnector1">
              <a:avLst/>
            </a:prstGeom>
            <a:ln w="28575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1" name="Curved Down Arrow 190"/>
            <p:cNvSpPr/>
            <p:nvPr/>
          </p:nvSpPr>
          <p:spPr>
            <a:xfrm>
              <a:off x="6759009" y="4123582"/>
              <a:ext cx="691823" cy="352756"/>
            </a:xfrm>
            <a:prstGeom prst="curvedDownArrow">
              <a:avLst>
                <a:gd name="adj1" fmla="val 30671"/>
                <a:gd name="adj2" fmla="val 50000"/>
                <a:gd name="adj3" fmla="val 25000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 smtClean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4" name="TextBox 193"/>
                <p:cNvSpPr txBox="1"/>
                <p:nvPr/>
              </p:nvSpPr>
              <p:spPr>
                <a:xfrm>
                  <a:off x="6829217" y="3696944"/>
                  <a:ext cx="537738" cy="8731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𝝉</m:t>
                        </m:r>
                      </m:oMath>
                    </m:oMathPara>
                  </a14:m>
                  <a:endParaRPr lang="en-US" sz="3200" b="1" dirty="0" smtClean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  <a:p>
                  <a:endParaRPr lang="en-US" sz="3200" dirty="0"/>
                </a:p>
              </p:txBody>
            </p:sp>
          </mc:Choice>
          <mc:Fallback>
            <p:sp>
              <p:nvSpPr>
                <p:cNvPr id="194" name="TextBox 1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9217" y="3696944"/>
                  <a:ext cx="537738" cy="873157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8" name="Straight Connector 197"/>
            <p:cNvCxnSpPr/>
            <p:nvPr/>
          </p:nvCxnSpPr>
          <p:spPr>
            <a:xfrm>
              <a:off x="6044846" y="3280112"/>
              <a:ext cx="64753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Freeform 203"/>
            <p:cNvSpPr/>
            <p:nvPr/>
          </p:nvSpPr>
          <p:spPr>
            <a:xfrm>
              <a:off x="6229344" y="3280112"/>
              <a:ext cx="114175" cy="262248"/>
            </a:xfrm>
            <a:custGeom>
              <a:avLst/>
              <a:gdLst>
                <a:gd name="connsiteX0" fmla="*/ 70640 w 83869"/>
                <a:gd name="connsiteY0" fmla="*/ 0 h 243317"/>
                <a:gd name="connsiteX1" fmla="*/ 78489 w 83869"/>
                <a:gd name="connsiteY1" fmla="*/ 141281 h 243317"/>
                <a:gd name="connsiteX2" fmla="*/ 0 w 83869"/>
                <a:gd name="connsiteY2" fmla="*/ 243317 h 2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869" h="243317">
                  <a:moveTo>
                    <a:pt x="70640" y="0"/>
                  </a:moveTo>
                  <a:cubicBezTo>
                    <a:pt x="80451" y="50364"/>
                    <a:pt x="90262" y="100728"/>
                    <a:pt x="78489" y="141281"/>
                  </a:cubicBezTo>
                  <a:cubicBezTo>
                    <a:pt x="66716" y="181834"/>
                    <a:pt x="33358" y="212575"/>
                    <a:pt x="0" y="243317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TextBox 204"/>
                <p:cNvSpPr txBox="1"/>
                <p:nvPr/>
              </p:nvSpPr>
              <p:spPr>
                <a:xfrm>
                  <a:off x="6324758" y="3207381"/>
                  <a:ext cx="352127" cy="4241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oMath>
                    </m:oMathPara>
                  </a14:m>
                  <a:endParaRPr lang="en-US" sz="28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05" name="TextBox 2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758" y="3207381"/>
                  <a:ext cx="352127" cy="424105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6" name="Trapezoid 205"/>
            <p:cNvSpPr/>
            <p:nvPr/>
          </p:nvSpPr>
          <p:spPr>
            <a:xfrm rot="5400000" flipV="1">
              <a:off x="2206115" y="3577232"/>
              <a:ext cx="1213812" cy="1300860"/>
            </a:xfrm>
            <a:prstGeom prst="trapezoid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" name="Straight Connector 207"/>
            <p:cNvCxnSpPr>
              <a:stCxn id="215" idx="6"/>
              <a:endCxn id="213" idx="2"/>
            </p:cNvCxnSpPr>
            <p:nvPr/>
          </p:nvCxnSpPr>
          <p:spPr>
            <a:xfrm>
              <a:off x="2639808" y="4192770"/>
              <a:ext cx="154478" cy="1074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13" idx="5"/>
              <a:endCxn id="216" idx="1"/>
            </p:cNvCxnSpPr>
            <p:nvPr/>
          </p:nvCxnSpPr>
          <p:spPr>
            <a:xfrm>
              <a:off x="2872448" y="4235893"/>
              <a:ext cx="78740" cy="22422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endCxn id="214" idx="3"/>
            </p:cNvCxnSpPr>
            <p:nvPr/>
          </p:nvCxnSpPr>
          <p:spPr>
            <a:xfrm flipV="1">
              <a:off x="3006554" y="4327548"/>
              <a:ext cx="204906" cy="15206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endCxn id="215" idx="4"/>
            </p:cNvCxnSpPr>
            <p:nvPr/>
          </p:nvCxnSpPr>
          <p:spPr>
            <a:xfrm flipH="1" flipV="1">
              <a:off x="2594022" y="4238556"/>
              <a:ext cx="14694" cy="319935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/>
            <p:cNvSpPr/>
            <p:nvPr/>
          </p:nvSpPr>
          <p:spPr>
            <a:xfrm>
              <a:off x="2794286" y="4157731"/>
              <a:ext cx="91572" cy="91572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3198050" y="4249386"/>
              <a:ext cx="91572" cy="91572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548236" y="4146984"/>
              <a:ext cx="91572" cy="91572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937778" y="4446710"/>
              <a:ext cx="91572" cy="91572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7" name="TextBox 216"/>
                <p:cNvSpPr txBox="1"/>
                <p:nvPr/>
              </p:nvSpPr>
              <p:spPr>
                <a:xfrm>
                  <a:off x="2484061" y="3816453"/>
                  <a:ext cx="550564" cy="324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17" name="TextBox 2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4061" y="3816453"/>
                  <a:ext cx="550564" cy="324316"/>
                </a:xfrm>
                <a:prstGeom prst="rect">
                  <a:avLst/>
                </a:prstGeom>
                <a:blipFill>
                  <a:blip r:embed="rId56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8" name="TextBox 217"/>
                <p:cNvSpPr txBox="1"/>
                <p:nvPr/>
              </p:nvSpPr>
              <p:spPr>
                <a:xfrm>
                  <a:off x="4808202" y="2809175"/>
                  <a:ext cx="550564" cy="37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218" name="TextBox 2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8202" y="2809175"/>
                  <a:ext cx="550564" cy="374210"/>
                </a:xfrm>
                <a:prstGeom prst="rect">
                  <a:avLst/>
                </a:prstGeom>
                <a:blipFill>
                  <a:blip r:embed="rId57"/>
                  <a:stretch>
                    <a:fillRect l="-1786" b="-9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9" name="Group 218"/>
            <p:cNvGrpSpPr/>
            <p:nvPr/>
          </p:nvGrpSpPr>
          <p:grpSpPr>
            <a:xfrm>
              <a:off x="9002608" y="3780682"/>
              <a:ext cx="833917" cy="757600"/>
              <a:chOff x="8687874" y="3785436"/>
              <a:chExt cx="833917" cy="757600"/>
            </a:xfrm>
          </p:grpSpPr>
          <p:sp>
            <p:nvSpPr>
              <p:cNvPr id="227" name="Down Arrow 226"/>
              <p:cNvSpPr/>
              <p:nvPr/>
            </p:nvSpPr>
            <p:spPr>
              <a:xfrm>
                <a:off x="8687874" y="3785436"/>
                <a:ext cx="239094" cy="757600"/>
              </a:xfrm>
              <a:prstGeom prst="downArrow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8" name="TextBox 227"/>
                  <p:cNvSpPr txBox="1"/>
                  <p:nvPr/>
                </p:nvSpPr>
                <p:spPr>
                  <a:xfrm>
                    <a:off x="8804704" y="3884123"/>
                    <a:ext cx="717087" cy="4241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8" name="TextBox 2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4704" y="3884123"/>
                    <a:ext cx="717087" cy="424105"/>
                  </a:xfrm>
                  <a:prstGeom prst="rect">
                    <a:avLst/>
                  </a:prstGeom>
                  <a:blipFill>
                    <a:blip r:embed="rId5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4" name="TextBox 223"/>
                <p:cNvSpPr txBox="1"/>
                <p:nvPr/>
              </p:nvSpPr>
              <p:spPr>
                <a:xfrm>
                  <a:off x="8041551" y="2962460"/>
                  <a:ext cx="418593" cy="473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𝜿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24" name="TextBox 2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1551" y="2962460"/>
                  <a:ext cx="418593" cy="473999"/>
                </a:xfrm>
                <a:prstGeom prst="rect">
                  <a:avLst/>
                </a:prstGeom>
                <a:blipFill>
                  <a:blip r:embed="rId59"/>
                  <a:stretch>
                    <a:fillRect r="-1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5" name="TextBox 224"/>
                <p:cNvSpPr txBox="1"/>
                <p:nvPr/>
              </p:nvSpPr>
              <p:spPr>
                <a:xfrm>
                  <a:off x="1504058" y="4355254"/>
                  <a:ext cx="550564" cy="374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cam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225" name="TextBox 2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4058" y="4355254"/>
                  <a:ext cx="550564" cy="374210"/>
                </a:xfrm>
                <a:prstGeom prst="rect">
                  <a:avLst/>
                </a:prstGeom>
                <a:blipFill>
                  <a:blip r:embed="rId60"/>
                  <a:stretch>
                    <a:fillRect l="-2703" r="-63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1" name="Picture 240"/>
          <p:cNvPicPr>
            <a:picLocks noChangeAspect="1"/>
          </p:cNvPicPr>
          <p:nvPr/>
        </p:nvPicPr>
        <p:blipFill>
          <a:blip r:embed="rId61" cstate="print">
            <a:extLst>
              <a:ext uri="{BEBA8EAE-BF5A-486C-A8C5-ECC9F3942E4B}">
                <a14:imgProps xmlns:a14="http://schemas.microsoft.com/office/drawing/2010/main">
                  <a14:imgLayer r:embed="rId62">
                    <a14:imgEffect>
                      <a14:backgroundRemoval t="10000" b="90000" l="10000" r="90000">
                        <a14:backgroundMark x1="49609" y1="54980" x2="49609" y2="54980"/>
                        <a14:backgroundMark x1="49609" y1="60254" x2="49609" y2="60254"/>
                        <a14:backgroundMark x1="49609" y1="65430" x2="49609" y2="65430"/>
                        <a14:backgroundMark x1="49805" y1="70898" x2="49805" y2="70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044" y="7500616"/>
            <a:ext cx="802300" cy="802300"/>
          </a:xfrm>
          <a:prstGeom prst="rect">
            <a:avLst/>
          </a:prstGeom>
          <a:noFill/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63" cstate="print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10000" b="90000" l="10000" r="90000">
                        <a14:foregroundMark x1="20703" y1="52441" x2="20703" y2="52441"/>
                        <a14:foregroundMark x1="26563" y1="52930" x2="26563" y2="52930"/>
                        <a14:foregroundMark x1="31348" y1="52930" x2="31348" y2="52930"/>
                        <a14:foregroundMark x1="36621" y1="52051" x2="36621" y2="52051"/>
                        <a14:foregroundMark x1="14551" y1="50977" x2="14551" y2="50977"/>
                        <a14:foregroundMark x1="48828" y1="51367" x2="48828" y2="51367"/>
                        <a14:foregroundMark x1="66504" y1="50488" x2="66504" y2="50488"/>
                        <a14:foregroundMark x1="73438" y1="51367" x2="73438" y2="54004"/>
                        <a14:foregroundMark x1="77832" y1="50488" x2="78613" y2="53320"/>
                        <a14:foregroundMark x1="82422" y1="49707" x2="83691" y2="53125"/>
                        <a14:foregroundMark x1="87793" y1="48340" x2="87793" y2="48340"/>
                        <a14:backgroundMark x1="45801" y1="20996" x2="45801" y2="20996"/>
                        <a14:backgroundMark x1="31543" y1="28320" x2="51367" y2="20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081" y="7467987"/>
            <a:ext cx="780826" cy="898372"/>
          </a:xfrm>
          <a:prstGeom prst="rect">
            <a:avLst/>
          </a:prstGeom>
          <a:noFill/>
        </p:spPr>
      </p:pic>
      <p:pic>
        <p:nvPicPr>
          <p:cNvPr id="243" name="Picture 242"/>
          <p:cNvPicPr>
            <a:picLocks noChangeAspect="1"/>
          </p:cNvPicPr>
          <p:nvPr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10000" b="90000" l="10000" r="90000">
                        <a14:foregroundMark x1="61523" y1="40625" x2="56543" y2="44824"/>
                        <a14:foregroundMark x1="67773" y1="33398" x2="70508" y2="27637"/>
                        <a14:foregroundMark x1="62835" y1="27969" x2="58621" y2="260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855" y="7525301"/>
            <a:ext cx="666517" cy="703222"/>
          </a:xfrm>
          <a:prstGeom prst="rect">
            <a:avLst/>
          </a:prstGeom>
          <a:noFill/>
        </p:spPr>
      </p:pic>
      <p:sp>
        <p:nvSpPr>
          <p:cNvPr id="73" name="Right Brace 72"/>
          <p:cNvSpPr/>
          <p:nvPr/>
        </p:nvSpPr>
        <p:spPr>
          <a:xfrm rot="5400000">
            <a:off x="6963701" y="3815276"/>
            <a:ext cx="573938" cy="124480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/>
          <p:cNvGrpSpPr/>
          <p:nvPr/>
        </p:nvGrpSpPr>
        <p:grpSpPr>
          <a:xfrm>
            <a:off x="8769880" y="9921517"/>
            <a:ext cx="1966949" cy="1444826"/>
            <a:chOff x="4213928" y="9924433"/>
            <a:chExt cx="1966949" cy="1444826"/>
          </a:xfrm>
        </p:grpSpPr>
        <p:grpSp>
          <p:nvGrpSpPr>
            <p:cNvPr id="101" name="Group 100"/>
            <p:cNvGrpSpPr/>
            <p:nvPr/>
          </p:nvGrpSpPr>
          <p:grpSpPr>
            <a:xfrm flipH="1">
              <a:off x="5311063" y="9924433"/>
              <a:ext cx="869814" cy="1444826"/>
              <a:chOff x="5107503" y="10157804"/>
              <a:chExt cx="590307" cy="1137111"/>
            </a:xfrm>
          </p:grpSpPr>
          <p:grpSp>
            <p:nvGrpSpPr>
              <p:cNvPr id="251" name="Groupe 303"/>
              <p:cNvGrpSpPr/>
              <p:nvPr/>
            </p:nvGrpSpPr>
            <p:grpSpPr>
              <a:xfrm>
                <a:off x="5187631" y="10412805"/>
                <a:ext cx="434098" cy="882110"/>
                <a:chOff x="802541" y="1108964"/>
                <a:chExt cx="1117847" cy="2271527"/>
              </a:xfrm>
            </p:grpSpPr>
            <p:cxnSp>
              <p:nvCxnSpPr>
                <p:cNvPr id="252" name="Connecteur droit 304"/>
                <p:cNvCxnSpPr>
                  <a:stCxn id="256" idx="4"/>
                  <a:endCxn id="255" idx="0"/>
                </p:cNvCxnSpPr>
                <p:nvPr/>
              </p:nvCxnSpPr>
              <p:spPr>
                <a:xfrm flipH="1">
                  <a:off x="1674026" y="2571085"/>
                  <a:ext cx="4738" cy="46705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5" name="Ellipse 305"/>
                <p:cNvSpPr/>
                <p:nvPr/>
              </p:nvSpPr>
              <p:spPr>
                <a:xfrm>
                  <a:off x="1636066" y="3038136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6" name="Ellipse 306"/>
                <p:cNvSpPr/>
                <p:nvPr/>
              </p:nvSpPr>
              <p:spPr>
                <a:xfrm rot="723864">
                  <a:off x="1648738" y="2496003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8" name="Ellipse 307"/>
                <p:cNvSpPr/>
                <p:nvPr/>
              </p:nvSpPr>
              <p:spPr>
                <a:xfrm>
                  <a:off x="1273628" y="3267608"/>
                  <a:ext cx="75919" cy="7591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59" name="Connecteur droit 308"/>
                <p:cNvCxnSpPr>
                  <a:stCxn id="255" idx="4"/>
                  <a:endCxn id="258" idx="0"/>
                </p:cNvCxnSpPr>
                <p:nvPr/>
              </p:nvCxnSpPr>
              <p:spPr>
                <a:xfrm flipH="1">
                  <a:off x="1311587" y="3114055"/>
                  <a:ext cx="362438" cy="15355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Connecteur droit 309"/>
                <p:cNvCxnSpPr/>
                <p:nvPr/>
              </p:nvCxnSpPr>
              <p:spPr>
                <a:xfrm>
                  <a:off x="1335641" y="3307492"/>
                  <a:ext cx="127473" cy="729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Connecteur droit 310"/>
                <p:cNvCxnSpPr>
                  <a:stCxn id="265" idx="4"/>
                  <a:endCxn id="264" idx="0"/>
                </p:cNvCxnSpPr>
                <p:nvPr/>
              </p:nvCxnSpPr>
              <p:spPr>
                <a:xfrm>
                  <a:off x="1373183" y="2497872"/>
                  <a:ext cx="1181" cy="4666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4" name="Ellipse 311"/>
                <p:cNvSpPr/>
                <p:nvPr/>
              </p:nvSpPr>
              <p:spPr>
                <a:xfrm>
                  <a:off x="1336404" y="2964505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5" name="Ellipse 312"/>
                <p:cNvSpPr/>
                <p:nvPr/>
              </p:nvSpPr>
              <p:spPr>
                <a:xfrm rot="512030">
                  <a:off x="1340856" y="2422372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6" name="Ellipse 313"/>
                <p:cNvSpPr/>
                <p:nvPr/>
              </p:nvSpPr>
              <p:spPr>
                <a:xfrm>
                  <a:off x="802541" y="3170663"/>
                  <a:ext cx="75919" cy="7591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67" name="Connecteur droit 314"/>
                <p:cNvCxnSpPr>
                  <a:stCxn id="264" idx="4"/>
                </p:cNvCxnSpPr>
                <p:nvPr/>
              </p:nvCxnSpPr>
              <p:spPr>
                <a:xfrm flipH="1">
                  <a:off x="878460" y="3040425"/>
                  <a:ext cx="495903" cy="1557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Connecteur droit 315"/>
                <p:cNvCxnSpPr/>
                <p:nvPr/>
              </p:nvCxnSpPr>
              <p:spPr>
                <a:xfrm>
                  <a:off x="831024" y="3241628"/>
                  <a:ext cx="117628" cy="8155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Ellipse 316"/>
                <p:cNvSpPr/>
                <p:nvPr/>
              </p:nvSpPr>
              <p:spPr>
                <a:xfrm rot="21240000">
                  <a:off x="1265170" y="1635714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5" name="Ellipse 317"/>
                <p:cNvSpPr/>
                <p:nvPr/>
              </p:nvSpPr>
              <p:spPr>
                <a:xfrm rot="1041908">
                  <a:off x="1736069" y="1751127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76" name="Connecteur droit 318"/>
                <p:cNvCxnSpPr>
                  <a:stCxn id="265" idx="1"/>
                  <a:endCxn id="272" idx="4"/>
                </p:cNvCxnSpPr>
                <p:nvPr/>
              </p:nvCxnSpPr>
              <p:spPr>
                <a:xfrm flipH="1" flipV="1">
                  <a:off x="1307098" y="1711426"/>
                  <a:ext cx="49156" cy="7183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Connecteur droit 319"/>
                <p:cNvCxnSpPr>
                  <a:stCxn id="265" idx="6"/>
                  <a:endCxn id="256" idx="2"/>
                </p:cNvCxnSpPr>
                <p:nvPr/>
              </p:nvCxnSpPr>
              <p:spPr>
                <a:xfrm>
                  <a:off x="1416356" y="2465965"/>
                  <a:ext cx="233220" cy="600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Connecteur droit 320"/>
                <p:cNvCxnSpPr>
                  <a:stCxn id="256" idx="0"/>
                  <a:endCxn id="275" idx="4"/>
                </p:cNvCxnSpPr>
                <p:nvPr/>
              </p:nvCxnSpPr>
              <p:spPr>
                <a:xfrm flipV="1">
                  <a:off x="1694632" y="1825317"/>
                  <a:ext cx="68067" cy="6715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Connecteur droit 321"/>
                <p:cNvCxnSpPr>
                  <a:stCxn id="272" idx="6"/>
                  <a:endCxn id="275" idx="2"/>
                </p:cNvCxnSpPr>
                <p:nvPr/>
              </p:nvCxnSpPr>
              <p:spPr>
                <a:xfrm>
                  <a:off x="1340882" y="1669706"/>
                  <a:ext cx="396917" cy="10805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1" name="Ellipse 323"/>
                <p:cNvSpPr/>
                <p:nvPr/>
              </p:nvSpPr>
              <p:spPr>
                <a:xfrm rot="2520000">
                  <a:off x="1364361" y="1108964"/>
                  <a:ext cx="117731" cy="11773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84" name="Connecteur droit 324"/>
                <p:cNvCxnSpPr/>
                <p:nvPr/>
              </p:nvCxnSpPr>
              <p:spPr>
                <a:xfrm flipH="1">
                  <a:off x="916464" y="1175570"/>
                  <a:ext cx="488909" cy="27153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Connecteur droit 326"/>
                <p:cNvCxnSpPr>
                  <a:stCxn id="288" idx="1"/>
                  <a:endCxn id="275" idx="5"/>
                </p:cNvCxnSpPr>
                <p:nvPr/>
              </p:nvCxnSpPr>
              <p:spPr>
                <a:xfrm flipH="1" flipV="1">
                  <a:off x="1791636" y="1822717"/>
                  <a:ext cx="27934" cy="43517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Ellipse 327"/>
                <p:cNvSpPr/>
                <p:nvPr/>
              </p:nvSpPr>
              <p:spPr>
                <a:xfrm rot="2352627">
                  <a:off x="1785439" y="2257695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89" name="Connecteur droit 328"/>
                <p:cNvCxnSpPr>
                  <a:stCxn id="290" idx="1"/>
                  <a:endCxn id="288" idx="5"/>
                </p:cNvCxnSpPr>
                <p:nvPr/>
              </p:nvCxnSpPr>
              <p:spPr>
                <a:xfrm flipH="1" flipV="1">
                  <a:off x="1827228" y="2333422"/>
                  <a:ext cx="48954" cy="4056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0" name="Ellipse 329"/>
                <p:cNvSpPr/>
                <p:nvPr/>
              </p:nvSpPr>
              <p:spPr>
                <a:xfrm rot="2131779">
                  <a:off x="1844468" y="2738507"/>
                  <a:ext cx="75920" cy="7592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4" name="Ellipse 323"/>
                <p:cNvSpPr/>
                <p:nvPr/>
              </p:nvSpPr>
              <p:spPr>
                <a:xfrm rot="2520000">
                  <a:off x="857084" y="1416981"/>
                  <a:ext cx="75919" cy="75919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9" name="Ellipse 323"/>
                <p:cNvSpPr/>
                <p:nvPr/>
              </p:nvSpPr>
              <p:spPr>
                <a:xfrm rot="2520000">
                  <a:off x="1314059" y="2940977"/>
                  <a:ext cx="117731" cy="11773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0" name="Ellipse 323"/>
                <p:cNvSpPr/>
                <p:nvPr/>
              </p:nvSpPr>
              <p:spPr>
                <a:xfrm rot="2520000">
                  <a:off x="1604328" y="3014584"/>
                  <a:ext cx="117731" cy="11773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85" name="Connecteur droit 325"/>
                <p:cNvCxnSpPr>
                  <a:endCxn id="272" idx="1"/>
                </p:cNvCxnSpPr>
                <p:nvPr/>
              </p:nvCxnSpPr>
              <p:spPr>
                <a:xfrm>
                  <a:off x="884396" y="1483050"/>
                  <a:ext cx="389237" cy="16673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92" name="Picture 291"/>
              <p:cNvPicPr>
                <a:picLocks noChangeAspect="1"/>
              </p:cNvPicPr>
              <p:nvPr/>
            </p:nvPicPr>
            <p:blipFill>
              <a:blip r:embed="rId63" cstate="print">
                <a:extLst>
                  <a:ext uri="{BEBA8EAE-BF5A-486C-A8C5-ECC9F3942E4B}">
                    <a14:imgProps xmlns:a14="http://schemas.microsoft.com/office/drawing/2010/main">
                      <a14:imgLayer r:embed="rId64">
                        <a14:imgEffect>
                          <a14:backgroundRemoval t="10000" b="90000" l="10000" r="90000">
                            <a14:foregroundMark x1="20703" y1="52441" x2="20703" y2="52441"/>
                            <a14:foregroundMark x1="26563" y1="52930" x2="26563" y2="52930"/>
                            <a14:foregroundMark x1="31348" y1="52930" x2="31348" y2="52930"/>
                            <a14:foregroundMark x1="36621" y1="52051" x2="36621" y2="52051"/>
                            <a14:foregroundMark x1="14551" y1="50977" x2="14551" y2="50977"/>
                            <a14:foregroundMark x1="48828" y1="51367" x2="48828" y2="51367"/>
                            <a14:foregroundMark x1="66504" y1="50488" x2="66504" y2="50488"/>
                            <a14:foregroundMark x1="73438" y1="51367" x2="73438" y2="54004"/>
                            <a14:foregroundMark x1="77832" y1="50488" x2="78613" y2="53320"/>
                            <a14:foregroundMark x1="82422" y1="49707" x2="83691" y2="53125"/>
                            <a14:foregroundMark x1="87793" y1="48340" x2="87793" y2="48340"/>
                            <a14:backgroundMark x1="45801" y1="20996" x2="45801" y2="20996"/>
                            <a14:backgroundMark x1="31543" y1="28320" x2="51367" y2="200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503" y="10157804"/>
                <a:ext cx="590307" cy="471412"/>
              </a:xfrm>
              <a:prstGeom prst="rect">
                <a:avLst/>
              </a:prstGeom>
              <a:noFill/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4213928" y="10290673"/>
              <a:ext cx="1804473" cy="943802"/>
              <a:chOff x="4213928" y="10290673"/>
              <a:chExt cx="1804473" cy="943802"/>
            </a:xfrm>
          </p:grpSpPr>
          <p:pic>
            <p:nvPicPr>
              <p:cNvPr id="301" name="Picture 300"/>
              <p:cNvPicPr>
                <a:picLocks noChangeAspect="1"/>
              </p:cNvPicPr>
              <p:nvPr/>
            </p:nvPicPr>
            <p:blipFill>
              <a:blip r:embed="rId67" cstate="print">
                <a:extLst>
                  <a:ext uri="{BEBA8EAE-BF5A-486C-A8C5-ECC9F3942E4B}">
                    <a14:imgProps xmlns:a14="http://schemas.microsoft.com/office/drawing/2010/main">
                      <a14:imgLayer r:embed="rId68">
                        <a14:imgEffect>
                          <a14:backgroundRemoval t="9961" b="89941" l="1563" r="89941">
                            <a14:foregroundMark x1="25684" y1="41992" x2="26855" y2="47949"/>
                            <a14:foregroundMark x1="25488" y1="35059" x2="25488" y2="3505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213928" y="10290673"/>
                <a:ext cx="541850" cy="582591"/>
              </a:xfrm>
              <a:prstGeom prst="rect">
                <a:avLst/>
              </a:prstGeom>
            </p:spPr>
          </p:pic>
          <p:sp>
            <p:nvSpPr>
              <p:cNvPr id="105" name="Trapezoid 104"/>
              <p:cNvSpPr/>
              <p:nvPr/>
            </p:nvSpPr>
            <p:spPr>
              <a:xfrm rot="16200000" flipV="1">
                <a:off x="4636318" y="10397574"/>
                <a:ext cx="497179" cy="398769"/>
              </a:xfrm>
              <a:prstGeom prst="trapezoid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urved Up Arrow 105"/>
              <p:cNvSpPr/>
              <p:nvPr/>
            </p:nvSpPr>
            <p:spPr>
              <a:xfrm rot="10162493">
                <a:off x="5628838" y="10447624"/>
                <a:ext cx="231497" cy="173754"/>
              </a:xfrm>
              <a:prstGeom prst="curvedUpArrow">
                <a:avLst>
                  <a:gd name="adj1" fmla="val 25000"/>
                  <a:gd name="adj2" fmla="val 70616"/>
                  <a:gd name="adj3" fmla="val 2500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9" name="Straight Arrow Connector 108"/>
              <p:cNvCxnSpPr/>
              <p:nvPr/>
            </p:nvCxnSpPr>
            <p:spPr>
              <a:xfrm flipH="1" flipV="1">
                <a:off x="5995341" y="10896765"/>
                <a:ext cx="23060" cy="337710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482719" y="10542010"/>
                <a:ext cx="920589" cy="27486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/>
              <p:nvPr/>
            </p:nvCxnSpPr>
            <p:spPr>
              <a:xfrm>
                <a:off x="4477499" y="10541063"/>
                <a:ext cx="971867" cy="6779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0" name="Group 1029"/>
          <p:cNvGrpSpPr/>
          <p:nvPr/>
        </p:nvGrpSpPr>
        <p:grpSpPr>
          <a:xfrm>
            <a:off x="609565" y="3267460"/>
            <a:ext cx="7377386" cy="2754530"/>
            <a:chOff x="601294" y="3279299"/>
            <a:chExt cx="7377386" cy="2754530"/>
          </a:xfrm>
        </p:grpSpPr>
        <p:grpSp>
          <p:nvGrpSpPr>
            <p:cNvPr id="1029" name="Group 1028"/>
            <p:cNvGrpSpPr/>
            <p:nvPr/>
          </p:nvGrpSpPr>
          <p:grpSpPr>
            <a:xfrm>
              <a:off x="601294" y="3279299"/>
              <a:ext cx="6617560" cy="2730949"/>
              <a:chOff x="615769" y="3253503"/>
              <a:chExt cx="6617560" cy="2730949"/>
            </a:xfrm>
          </p:grpSpPr>
          <p:pic>
            <p:nvPicPr>
              <p:cNvPr id="176" name="Picture 175"/>
              <p:cNvPicPr>
                <a:picLocks noChangeAspect="1"/>
              </p:cNvPicPr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15769" y="3276796"/>
                <a:ext cx="3216727" cy="2694082"/>
              </a:xfrm>
              <a:prstGeom prst="rect">
                <a:avLst/>
              </a:prstGeom>
            </p:spPr>
          </p:pic>
          <p:pic>
            <p:nvPicPr>
              <p:cNvPr id="177" name="Picture 176"/>
              <p:cNvPicPr>
                <a:picLocks noChangeAspect="1"/>
              </p:cNvPicPr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964333" y="3253503"/>
                <a:ext cx="3268996" cy="2730949"/>
              </a:xfrm>
              <a:prstGeom prst="rect">
                <a:avLst/>
              </a:prstGeom>
            </p:spPr>
          </p:pic>
        </p:grpSp>
        <p:sp>
          <p:nvSpPr>
            <p:cNvPr id="117" name="TextBox 116"/>
            <p:cNvSpPr txBox="1"/>
            <p:nvPr/>
          </p:nvSpPr>
          <p:spPr>
            <a:xfrm>
              <a:off x="5730494" y="5661446"/>
              <a:ext cx="2248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DIGITAL TWIN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2" name="TextBox 341"/>
            <p:cNvSpPr txBox="1"/>
            <p:nvPr/>
          </p:nvSpPr>
          <p:spPr>
            <a:xfrm>
              <a:off x="1733746" y="5664497"/>
              <a:ext cx="2248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POSE ESTIMATION</a:t>
              </a:r>
              <a:endParaRPr lang="en-US" dirty="0"/>
            </a:p>
          </p:txBody>
        </p:sp>
      </p:grpSp>
      <p:sp>
        <p:nvSpPr>
          <p:cNvPr id="124" name="Circular Arrow 123"/>
          <p:cNvSpPr/>
          <p:nvPr/>
        </p:nvSpPr>
        <p:spPr>
          <a:xfrm rot="5400000">
            <a:off x="8050129" y="10218712"/>
            <a:ext cx="466604" cy="894814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TextBox 124"/>
              <p:cNvSpPr txBox="1"/>
              <p:nvPr/>
            </p:nvSpPr>
            <p:spPr>
              <a:xfrm>
                <a:off x="20486141" y="13086294"/>
                <a:ext cx="844866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5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400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en-US" sz="54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6141" y="13086294"/>
                <a:ext cx="8448660" cy="830997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5" name="Straight Connector 1024"/>
          <p:cNvCxnSpPr/>
          <p:nvPr/>
        </p:nvCxnSpPr>
        <p:spPr>
          <a:xfrm>
            <a:off x="15073962" y="6695168"/>
            <a:ext cx="0" cy="43114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2" name="Picture 351"/>
          <p:cNvPicPr>
            <a:picLocks noChangeAspect="1"/>
          </p:cNvPicPr>
          <p:nvPr/>
        </p:nvPicPr>
        <p:blipFill rotWithShape="1"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10000" b="90000" l="10000" r="90000">
                        <a14:backgroundMark x1="49512" y1="37500" x2="49512" y2="37500"/>
                        <a14:backgroundMark x1="52246" y1="71484" x2="52246" y2="71484"/>
                        <a14:backgroundMark x1="41992" y1="59668" x2="41992" y2="59668"/>
                        <a14:backgroundMark x1="41992" y1="63770" x2="41992" y2="63770"/>
                        <a14:backgroundMark x1="44043" y1="66602" x2="44043" y2="66602"/>
                        <a14:backgroundMark x1="60547" y1="62988" x2="60547" y2="62988"/>
                        <a14:backgroundMark x1="60352" y1="59863" x2="60352" y2="59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7" t="19608" r="27771" b="25224"/>
          <a:stretch/>
        </p:blipFill>
        <p:spPr>
          <a:xfrm>
            <a:off x="22019924" y="9125983"/>
            <a:ext cx="378768" cy="465782"/>
          </a:xfrm>
          <a:prstGeom prst="rect">
            <a:avLst/>
          </a:prstGeom>
        </p:spPr>
      </p:pic>
      <p:sp>
        <p:nvSpPr>
          <p:cNvPr id="354" name="TextBox 353"/>
          <p:cNvSpPr txBox="1"/>
          <p:nvPr/>
        </p:nvSpPr>
        <p:spPr>
          <a:xfrm>
            <a:off x="26394414" y="11893217"/>
            <a:ext cx="3438871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26" b="1" u="sng" dirty="0" smtClean="0"/>
              <a:t>Constraints</a:t>
            </a:r>
            <a:endParaRPr lang="en-US" sz="2826" b="1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8" name="TextBox 1027"/>
              <p:cNvSpPr txBox="1"/>
              <p:nvPr/>
            </p:nvSpPr>
            <p:spPr>
              <a:xfrm>
                <a:off x="513488" y="12872805"/>
                <a:ext cx="8408132" cy="1968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4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8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4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4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4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cam</m:t>
                                  </m:r>
                                </m:sub>
                              </m:s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800" b="1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1028" name="TextBox 10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88" y="12872805"/>
                <a:ext cx="8408132" cy="1968296"/>
              </a:xfrm>
              <a:prstGeom prst="rect">
                <a:avLst/>
              </a:prstGeom>
              <a:blipFill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6" name="TextBox 355"/>
              <p:cNvSpPr txBox="1"/>
              <p:nvPr/>
            </p:nvSpPr>
            <p:spPr>
              <a:xfrm>
                <a:off x="476744" y="14826216"/>
                <a:ext cx="6832600" cy="1968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4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4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4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4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800" b="1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356" name="TextBox 3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44" y="14826216"/>
                <a:ext cx="6832600" cy="1968296"/>
              </a:xfrm>
              <a:prstGeom prst="rect">
                <a:avLst/>
              </a:prstGeom>
              <a:blipFill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-3540094" y="7686340"/>
            <a:ext cx="3595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>
                    <a:lumMod val="85000"/>
                  </a:schemeClr>
                </a:solidFill>
              </a:rPr>
              <a:t>Original paper’s approach</a:t>
            </a:r>
            <a:endParaRPr lang="en-US" sz="1200" u="sng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31" name="Rectangle 1030"/>
          <p:cNvSpPr/>
          <p:nvPr/>
        </p:nvSpPr>
        <p:spPr>
          <a:xfrm>
            <a:off x="505768" y="12636057"/>
            <a:ext cx="217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2D </a:t>
            </a:r>
            <a:r>
              <a:rPr lang="en-US" i="1" dirty="0" err="1" smtClean="0"/>
              <a:t>reprojection</a:t>
            </a:r>
            <a:r>
              <a:rPr lang="en-US" i="1" dirty="0" smtClean="0"/>
              <a:t> error</a:t>
            </a:r>
            <a:endParaRPr lang="en-US" i="1" dirty="0"/>
          </a:p>
        </p:txBody>
      </p:sp>
      <p:sp>
        <p:nvSpPr>
          <p:cNvPr id="360" name="TextBox 359"/>
          <p:cNvSpPr txBox="1"/>
          <p:nvPr/>
        </p:nvSpPr>
        <p:spPr>
          <a:xfrm>
            <a:off x="486908" y="11893217"/>
            <a:ext cx="3438871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 smtClean="0"/>
              <a:t>Data fidelity</a:t>
            </a:r>
          </a:p>
        </p:txBody>
      </p:sp>
      <p:cxnSp>
        <p:nvCxnSpPr>
          <p:cNvPr id="361" name="Straight Connector 360"/>
          <p:cNvCxnSpPr/>
          <p:nvPr/>
        </p:nvCxnSpPr>
        <p:spPr>
          <a:xfrm>
            <a:off x="9580494" y="12068343"/>
            <a:ext cx="0" cy="43114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>
            <a:off x="19720846" y="12068343"/>
            <a:ext cx="0" cy="43114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Rectangle 362"/>
          <p:cNvSpPr/>
          <p:nvPr/>
        </p:nvSpPr>
        <p:spPr>
          <a:xfrm>
            <a:off x="505768" y="14768178"/>
            <a:ext cx="2818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3D forward kinematics error</a:t>
            </a:r>
            <a:endParaRPr lang="en-US" i="1" dirty="0"/>
          </a:p>
        </p:txBody>
      </p:sp>
      <p:sp>
        <p:nvSpPr>
          <p:cNvPr id="364" name="TextBox 363"/>
          <p:cNvSpPr txBox="1"/>
          <p:nvPr/>
        </p:nvSpPr>
        <p:spPr>
          <a:xfrm>
            <a:off x="1" y="11893216"/>
            <a:ext cx="30080678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26" b="1" u="sng" dirty="0" smtClean="0"/>
              <a:t>Motion priors</a:t>
            </a:r>
          </a:p>
        </p:txBody>
      </p:sp>
      <p:sp>
        <p:nvSpPr>
          <p:cNvPr id="1032" name="Rectangle 1031"/>
          <p:cNvSpPr/>
          <p:nvPr/>
        </p:nvSpPr>
        <p:spPr>
          <a:xfrm>
            <a:off x="20370909" y="12392970"/>
            <a:ext cx="5840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 smtClean="0"/>
              <a:t>(1) Lagrange dynamics constraints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/>
              <p:cNvSpPr txBox="1"/>
              <p:nvPr/>
            </p:nvSpPr>
            <p:spPr>
              <a:xfrm>
                <a:off x="9798570" y="12491340"/>
                <a:ext cx="10379381" cy="16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smooth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000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  <m:r>
                                        <a:rPr lang="en-US" sz="40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4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4000" i="1" smtClean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66" name="TextBox 3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570" y="12491340"/>
                <a:ext cx="10379381" cy="1655646"/>
              </a:xfrm>
              <a:prstGeom prst="rect">
                <a:avLst/>
              </a:prstGeom>
              <a:blipFill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7" name="TextBox 366"/>
              <p:cNvSpPr txBox="1"/>
              <p:nvPr/>
            </p:nvSpPr>
            <p:spPr>
              <a:xfrm>
                <a:off x="10346406" y="14408969"/>
                <a:ext cx="6144977" cy="787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pose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GMM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67" name="TextBox 3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406" y="14408969"/>
                <a:ext cx="6144977" cy="787908"/>
              </a:xfrm>
              <a:prstGeom prst="rect">
                <a:avLst/>
              </a:prstGeom>
              <a:blipFill>
                <a:blip r:embed="rId7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8" name="TextBox 367"/>
              <p:cNvSpPr txBox="1"/>
              <p:nvPr/>
            </p:nvSpPr>
            <p:spPr>
              <a:xfrm>
                <a:off x="10108771" y="15670988"/>
                <a:ext cx="4426295" cy="775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torque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68" name="TextBox 3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771" y="15670988"/>
                <a:ext cx="4426295" cy="775149"/>
              </a:xfrm>
              <a:prstGeom prst="rect">
                <a:avLst/>
              </a:prstGeom>
              <a:blipFill>
                <a:blip r:embed="rId7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3" name="Rectangle 1032"/>
          <p:cNvSpPr/>
          <p:nvPr/>
        </p:nvSpPr>
        <p:spPr>
          <a:xfrm>
            <a:off x="12660774" y="15094408"/>
            <a:ext cx="369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+mj-lt"/>
              </a:rPr>
              <a:t>Negative </a:t>
            </a:r>
            <a:r>
              <a:rPr lang="en-US" sz="2000" i="1" dirty="0">
                <a:latin typeface="+mj-lt"/>
              </a:rPr>
              <a:t>log likelihood of the pose</a:t>
            </a:r>
            <a:endParaRPr lang="en-US" sz="2000" i="1" dirty="0">
              <a:latin typeface="+mj-lt"/>
            </a:endParaRPr>
          </a:p>
        </p:txBody>
      </p:sp>
      <p:sp>
        <p:nvSpPr>
          <p:cNvPr id="370" name="Rectangle 369"/>
          <p:cNvSpPr/>
          <p:nvPr/>
        </p:nvSpPr>
        <p:spPr>
          <a:xfrm>
            <a:off x="12873447" y="16374173"/>
            <a:ext cx="15433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latin typeface="+mj-lt"/>
              </a:rPr>
              <a:t>Torque norm </a:t>
            </a:r>
            <a:endParaRPr lang="en-US" sz="2000" i="1" dirty="0">
              <a:latin typeface="+mj-lt"/>
            </a:endParaRPr>
          </a:p>
        </p:txBody>
      </p:sp>
      <p:sp>
        <p:nvSpPr>
          <p:cNvPr id="371" name="Rectangle 370"/>
          <p:cNvSpPr/>
          <p:nvPr/>
        </p:nvSpPr>
        <p:spPr>
          <a:xfrm>
            <a:off x="13857845" y="13552605"/>
            <a:ext cx="16498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+mj-lt"/>
              </a:rPr>
              <a:t>Linear velocity</a:t>
            </a:r>
            <a:endParaRPr lang="en-US" sz="2000" i="1" dirty="0">
              <a:latin typeface="+mj-lt"/>
            </a:endParaRPr>
          </a:p>
        </p:txBody>
      </p:sp>
      <p:sp>
        <p:nvSpPr>
          <p:cNvPr id="372" name="Rectangle 371"/>
          <p:cNvSpPr/>
          <p:nvPr/>
        </p:nvSpPr>
        <p:spPr>
          <a:xfrm>
            <a:off x="16911266" y="13531963"/>
            <a:ext cx="2127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+mj-lt"/>
              </a:rPr>
              <a:t>Linear acceleration</a:t>
            </a:r>
            <a:endParaRPr lang="en-US" sz="20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481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98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7701" y="12591530"/>
            <a:ext cx="14552723" cy="9301350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5" name="Rounded Rectangle 4"/>
          <p:cNvSpPr/>
          <p:nvPr/>
        </p:nvSpPr>
        <p:spPr>
          <a:xfrm>
            <a:off x="15440899" y="12591531"/>
            <a:ext cx="14552723" cy="9301350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6" name="Rounded Rectangle 5"/>
          <p:cNvSpPr/>
          <p:nvPr/>
        </p:nvSpPr>
        <p:spPr>
          <a:xfrm>
            <a:off x="-6577" y="44025061"/>
            <a:ext cx="30264328" cy="1345924"/>
          </a:xfrm>
          <a:prstGeom prst="roundRect">
            <a:avLst/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7" name="Rounded Rectangle 6"/>
          <p:cNvSpPr/>
          <p:nvPr/>
        </p:nvSpPr>
        <p:spPr>
          <a:xfrm>
            <a:off x="17464" y="49254611"/>
            <a:ext cx="15133198" cy="9672360"/>
          </a:xfrm>
          <a:prstGeom prst="roundRect">
            <a:avLst/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8" name="Rounded Rectangle 7"/>
          <p:cNvSpPr/>
          <p:nvPr/>
        </p:nvSpPr>
        <p:spPr>
          <a:xfrm>
            <a:off x="15150662" y="49290499"/>
            <a:ext cx="15133198" cy="9672360"/>
          </a:xfrm>
          <a:prstGeom prst="roundRect">
            <a:avLst/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9" name="Rounded Rectangle 8"/>
          <p:cNvSpPr/>
          <p:nvPr/>
        </p:nvSpPr>
        <p:spPr>
          <a:xfrm>
            <a:off x="307701" y="-15006584"/>
            <a:ext cx="14552723" cy="9301350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</p:spTree>
    <p:extLst>
      <p:ext uri="{BB962C8B-B14F-4D97-AF65-F5344CB8AC3E}">
        <p14:creationId xmlns:p14="http://schemas.microsoft.com/office/powerpoint/2010/main" val="36564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17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3848" l="9961" r="93848">
                        <a14:foregroundMark x1="46582" y1="51563" x2="43652" y2="56543"/>
                        <a14:foregroundMark x1="50000" y1="76270" x2="50000" y2="76270"/>
                        <a14:foregroundMark x1="50977" y1="37207" x2="50977" y2="37207"/>
                        <a14:foregroundMark x1="60352" y1="35449" x2="60352" y2="35449"/>
                        <a14:foregroundMark x1="36816" y1="35449" x2="36816" y2="35449"/>
                        <a14:backgroundMark x1="41211" y1="81934" x2="46582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605" y="14454713"/>
            <a:ext cx="1101141" cy="11011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463" y="10970556"/>
            <a:ext cx="29884009" cy="1136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39" dirty="0">
                <a:solidFill>
                  <a:schemeClr val="bg1"/>
                </a:solidFill>
              </a:rPr>
              <a:t>Estimating 3D Motion and Forces of Person-Object Interactions from Monocular Video</a:t>
            </a:r>
          </a:p>
          <a:p>
            <a:pPr algn="ctr"/>
            <a:r>
              <a:rPr lang="en-US" sz="2543" b="1" u="sng" dirty="0">
                <a:solidFill>
                  <a:schemeClr val="bg1"/>
                </a:solidFill>
              </a:rPr>
              <a:t>Reviewed</a:t>
            </a:r>
            <a:r>
              <a:rPr lang="en-US" sz="2543" dirty="0">
                <a:solidFill>
                  <a:schemeClr val="bg1"/>
                </a:solidFill>
              </a:rPr>
              <a:t> by </a:t>
            </a:r>
            <a:r>
              <a:rPr lang="en-US" sz="2543" dirty="0" err="1">
                <a:solidFill>
                  <a:schemeClr val="bg1"/>
                </a:solidFill>
              </a:rPr>
              <a:t>Matthieu</a:t>
            </a:r>
            <a:r>
              <a:rPr lang="en-US" sz="2543" dirty="0">
                <a:solidFill>
                  <a:schemeClr val="bg1"/>
                </a:solidFill>
              </a:rPr>
              <a:t> </a:t>
            </a:r>
            <a:r>
              <a:rPr lang="en-US" sz="2543" dirty="0" err="1">
                <a:solidFill>
                  <a:schemeClr val="bg1"/>
                </a:solidFill>
              </a:rPr>
              <a:t>Dinot</a:t>
            </a:r>
            <a:r>
              <a:rPr lang="en-US" sz="2543" dirty="0">
                <a:solidFill>
                  <a:schemeClr val="bg1"/>
                </a:solidFill>
              </a:rPr>
              <a:t>, Balthazar </a:t>
            </a:r>
            <a:r>
              <a:rPr lang="en-US" sz="2543" dirty="0" err="1">
                <a:solidFill>
                  <a:schemeClr val="bg1"/>
                </a:solidFill>
              </a:rPr>
              <a:t>Neveu</a:t>
            </a:r>
            <a:endParaRPr lang="en-US" sz="2543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9453" y="10010006"/>
            <a:ext cx="4069777" cy="107655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5171467" y="12842757"/>
            <a:ext cx="19310" cy="19667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07701" y="12842758"/>
            <a:ext cx="14552723" cy="1597117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9" name="Rounded Rectangle 18"/>
          <p:cNvSpPr/>
          <p:nvPr/>
        </p:nvSpPr>
        <p:spPr>
          <a:xfrm>
            <a:off x="307701" y="19626877"/>
            <a:ext cx="14552723" cy="7852406"/>
          </a:xfrm>
          <a:prstGeom prst="roundRect">
            <a:avLst>
              <a:gd name="adj" fmla="val 3563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1" name="TextBox 20"/>
          <p:cNvSpPr txBox="1"/>
          <p:nvPr/>
        </p:nvSpPr>
        <p:spPr>
          <a:xfrm>
            <a:off x="486908" y="12842758"/>
            <a:ext cx="9525787" cy="1396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Goal</a:t>
            </a:r>
            <a:r>
              <a:rPr lang="en-US" sz="2826" dirty="0"/>
              <a:t>: </a:t>
            </a:r>
            <a:r>
              <a:rPr lang="en-US" sz="2826" dirty="0"/>
              <a:t>reconstruct </a:t>
            </a:r>
            <a:r>
              <a:rPr lang="en-US" sz="2826" dirty="0"/>
              <a:t>3D motion, body </a:t>
            </a:r>
            <a:r>
              <a:rPr lang="en-US" sz="2826" dirty="0"/>
              <a:t>torques and </a:t>
            </a:r>
            <a:r>
              <a:rPr lang="en-US" sz="2826" dirty="0"/>
              <a:t>contact </a:t>
            </a:r>
            <a:r>
              <a:rPr lang="en-US" sz="2826" dirty="0"/>
              <a:t>forces</a:t>
            </a:r>
          </a:p>
          <a:p>
            <a:r>
              <a:rPr lang="en-US" sz="2826" dirty="0"/>
              <a:t>from non-stereo videos in the wild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without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motion capture</a:t>
            </a:r>
            <a:endParaRPr lang="en-US" sz="2826" dirty="0"/>
          </a:p>
          <a:p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→ in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order to do behavior cloning on </a:t>
            </a:r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robots</a:t>
            </a:r>
            <a:endParaRPr lang="en-US" sz="1413" dirty="0"/>
          </a:p>
        </p:txBody>
      </p:sp>
      <p:sp>
        <p:nvSpPr>
          <p:cNvPr id="24" name="Rounded Rectangle 23"/>
          <p:cNvSpPr/>
          <p:nvPr/>
        </p:nvSpPr>
        <p:spPr>
          <a:xfrm>
            <a:off x="307701" y="14577801"/>
            <a:ext cx="14552723" cy="4881318"/>
          </a:xfrm>
          <a:prstGeom prst="roundRect">
            <a:avLst>
              <a:gd name="adj" fmla="val 4159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5" name="TextBox 24"/>
          <p:cNvSpPr txBox="1"/>
          <p:nvPr/>
        </p:nvSpPr>
        <p:spPr>
          <a:xfrm>
            <a:off x="486908" y="14588046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Vision</a:t>
            </a:r>
            <a:endParaRPr lang="en-US" sz="1413" dirty="0"/>
          </a:p>
        </p:txBody>
      </p:sp>
      <p:sp>
        <p:nvSpPr>
          <p:cNvPr id="26" name="TextBox 25"/>
          <p:cNvSpPr txBox="1"/>
          <p:nvPr/>
        </p:nvSpPr>
        <p:spPr>
          <a:xfrm>
            <a:off x="592551" y="12361855"/>
            <a:ext cx="9525787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Original paper’s approach</a:t>
            </a:r>
            <a:endParaRPr lang="en-US" sz="141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440899" y="12842759"/>
            <a:ext cx="14552723" cy="1597117"/>
          </a:xfrm>
          <a:prstGeom prst="roundRect">
            <a:avLst>
              <a:gd name="adj" fmla="val 9722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8" name="TextBox 27"/>
          <p:cNvSpPr txBox="1"/>
          <p:nvPr/>
        </p:nvSpPr>
        <p:spPr>
          <a:xfrm>
            <a:off x="15501823" y="12361855"/>
            <a:ext cx="9525787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dirty="0">
                <a:solidFill>
                  <a:schemeClr val="bg1">
                    <a:lumMod val="85000"/>
                  </a:schemeClr>
                </a:solidFill>
              </a:rPr>
              <a:t>Our work</a:t>
            </a:r>
            <a:endParaRPr lang="en-US" sz="1413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562745" y="12842756"/>
            <a:ext cx="1163595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Simplifications</a:t>
            </a:r>
            <a:r>
              <a:rPr lang="en-US" sz="2826" dirty="0"/>
              <a:t>: Arm model, No </a:t>
            </a:r>
            <a:r>
              <a:rPr lang="en-US" sz="2826" dirty="0" err="1"/>
              <a:t>objets</a:t>
            </a:r>
            <a:r>
              <a:rPr lang="en-US" sz="2826" dirty="0"/>
              <a:t>, Static calibrated camera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6908" y="19558225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Optimizer</a:t>
            </a:r>
            <a:endParaRPr lang="en-US" sz="1413" dirty="0"/>
          </a:p>
        </p:txBody>
      </p:sp>
      <p:sp>
        <p:nvSpPr>
          <p:cNvPr id="31" name="Rounded Rectangle 30"/>
          <p:cNvSpPr/>
          <p:nvPr/>
        </p:nvSpPr>
        <p:spPr>
          <a:xfrm>
            <a:off x="7674339" y="27599044"/>
            <a:ext cx="7186084" cy="4329187"/>
          </a:xfrm>
          <a:prstGeom prst="roundRect">
            <a:avLst>
              <a:gd name="adj" fmla="val 7440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32" name="TextBox 31"/>
          <p:cNvSpPr txBox="1"/>
          <p:nvPr/>
        </p:nvSpPr>
        <p:spPr>
          <a:xfrm>
            <a:off x="7813240" y="27618627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Limitations, questions and difficulties</a:t>
            </a:r>
            <a:endParaRPr lang="en-US" sz="1413" dirty="0"/>
          </a:p>
        </p:txBody>
      </p:sp>
      <p:sp>
        <p:nvSpPr>
          <p:cNvPr id="33" name="Rounded Rectangle 32"/>
          <p:cNvSpPr/>
          <p:nvPr/>
        </p:nvSpPr>
        <p:spPr>
          <a:xfrm>
            <a:off x="15440899" y="14577802"/>
            <a:ext cx="14552723" cy="4847725"/>
          </a:xfrm>
          <a:prstGeom prst="roundRect">
            <a:avLst>
              <a:gd name="adj" fmla="val 4889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34" name="TextBox 33"/>
          <p:cNvSpPr txBox="1"/>
          <p:nvPr/>
        </p:nvSpPr>
        <p:spPr>
          <a:xfrm>
            <a:off x="15639140" y="14549906"/>
            <a:ext cx="1163595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Vision</a:t>
            </a:r>
            <a:endParaRPr lang="en-US" sz="2826" dirty="0"/>
          </a:p>
        </p:txBody>
      </p:sp>
      <p:sp>
        <p:nvSpPr>
          <p:cNvPr id="36" name="Rounded Rectangle 35"/>
          <p:cNvSpPr/>
          <p:nvPr/>
        </p:nvSpPr>
        <p:spPr>
          <a:xfrm>
            <a:off x="4496567" y="15604379"/>
            <a:ext cx="1840523" cy="2094912"/>
          </a:xfrm>
          <a:prstGeom prst="roundRect">
            <a:avLst/>
          </a:prstGeom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8" dirty="0"/>
          </a:p>
          <a:p>
            <a:pPr algn="ctr"/>
            <a:endParaRPr lang="en-US" sz="1978" dirty="0"/>
          </a:p>
          <a:p>
            <a:pPr algn="ctr"/>
            <a:endParaRPr lang="en-US" sz="1978" dirty="0"/>
          </a:p>
          <a:p>
            <a:pPr algn="ctr"/>
            <a:r>
              <a:rPr lang="en-US" sz="1978" dirty="0"/>
              <a:t>2D POSE</a:t>
            </a:r>
          </a:p>
          <a:p>
            <a:pPr algn="ctr"/>
            <a:r>
              <a:rPr lang="en-US" sz="1978" dirty="0"/>
              <a:t>ESTIMATION</a:t>
            </a:r>
          </a:p>
          <a:p>
            <a:pPr algn="ctr"/>
            <a:r>
              <a:rPr lang="en-US" sz="1978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OpenPose</a:t>
            </a:r>
            <a:endParaRPr lang="en-US" sz="1978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endParaRPr lang="en-US" sz="1978" dirty="0"/>
          </a:p>
          <a:p>
            <a:pPr algn="ctr"/>
            <a:endParaRPr lang="en-US" sz="1978" dirty="0"/>
          </a:p>
        </p:txBody>
      </p:sp>
      <p:cxnSp>
        <p:nvCxnSpPr>
          <p:cNvPr id="53" name="Straight Arrow Connector 52"/>
          <p:cNvCxnSpPr>
            <a:stCxn id="36" idx="1"/>
            <a:endCxn id="37" idx="3"/>
          </p:cNvCxnSpPr>
          <p:nvPr/>
        </p:nvCxnSpPr>
        <p:spPr>
          <a:xfrm flipH="1">
            <a:off x="2652386" y="16651835"/>
            <a:ext cx="1844181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6" idx="3"/>
            <a:endCxn id="38" idx="1"/>
          </p:cNvCxnSpPr>
          <p:nvPr/>
        </p:nvCxnSpPr>
        <p:spPr>
          <a:xfrm>
            <a:off x="6337088" y="16651835"/>
            <a:ext cx="2303510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5409424" y="17701423"/>
            <a:ext cx="1" cy="5850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1732124" y="17641779"/>
            <a:ext cx="1" cy="5850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12842012" y="17701423"/>
            <a:ext cx="1" cy="5850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9531424" y="17701423"/>
            <a:ext cx="1" cy="5850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TextBox 1040"/>
          <p:cNvSpPr txBox="1"/>
          <p:nvPr/>
        </p:nvSpPr>
        <p:spPr>
          <a:xfrm>
            <a:off x="4906369" y="18306518"/>
            <a:ext cx="1430720" cy="28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>
                <a:solidFill>
                  <a:srgbClr val="7030A0"/>
                </a:solidFill>
              </a:rPr>
              <a:t>2D POSITIONS</a:t>
            </a:r>
            <a:endParaRPr lang="en-US" sz="1272" dirty="0">
              <a:solidFill>
                <a:srgbClr val="7030A0"/>
              </a:solidFill>
            </a:endParaRPr>
          </a:p>
        </p:txBody>
      </p:sp>
      <p:pic>
        <p:nvPicPr>
          <p:cNvPr id="1052" name="Picture 1051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CECECE"/>
              </a:clrFrom>
              <a:clrTo>
                <a:srgbClr val="CECEC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18" b="89844" l="9961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7072" y="15832352"/>
            <a:ext cx="1148949" cy="1148949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8535626" y="18306518"/>
            <a:ext cx="2016538" cy="28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MASKS - BOUNDING BOXES</a:t>
            </a:r>
            <a:endParaRPr lang="en-US" sz="1272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2022579" y="18309972"/>
            <a:ext cx="1578781" cy="48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>
                <a:solidFill>
                  <a:schemeClr val="accent2">
                    <a:lumMod val="75000"/>
                  </a:schemeClr>
                </a:solidFill>
              </a:rPr>
              <a:t>3D JOINTS POSITIONS</a:t>
            </a:r>
            <a:endParaRPr lang="en-US" sz="1272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26641" y="18306518"/>
            <a:ext cx="1430720" cy="28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CONTACT POINTS</a:t>
            </a:r>
            <a:endParaRPr lang="en-US" sz="1272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57" name="Picture 105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516" b="96191" l="9961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5264" y="19626878"/>
            <a:ext cx="2113853" cy="2113853"/>
          </a:xfrm>
          <a:prstGeom prst="rect">
            <a:avLst/>
          </a:prstGeom>
        </p:spPr>
      </p:pic>
      <p:pic>
        <p:nvPicPr>
          <p:cNvPr id="1058" name="Picture 105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23" b="100000" l="1198" r="9071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4827" y="15624464"/>
            <a:ext cx="509195" cy="751595"/>
          </a:xfrm>
          <a:prstGeom prst="rect">
            <a:avLst/>
          </a:prstGeom>
        </p:spPr>
      </p:pic>
      <p:pic>
        <p:nvPicPr>
          <p:cNvPr id="107" name="Picture 2" descr="Logo_main_black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1570" y="18840562"/>
            <a:ext cx="624625" cy="78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1062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082" b="89941" l="8008" r="89941">
                        <a14:backgroundMark x1="59961" y1="40918" x2="59961" y2="40918"/>
                        <a14:backgroundMark x1="69629" y1="34375" x2="69629" y2="34375"/>
                        <a14:backgroundMark x1="59082" y1="26465" x2="59082" y2="26465"/>
                        <a14:backgroundMark x1="59277" y1="47852" x2="59277" y2="47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23" y="15469908"/>
            <a:ext cx="1126960" cy="112696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6796190" y="15261308"/>
            <a:ext cx="1009348" cy="48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/>
              <a:t>RGB FRAMES</a:t>
            </a:r>
            <a:endParaRPr lang="en-US" sz="1272" dirty="0"/>
          </a:p>
        </p:txBody>
      </p:sp>
      <p:cxnSp>
        <p:nvCxnSpPr>
          <p:cNvPr id="1065" name="Elbow Connector 1064"/>
          <p:cNvCxnSpPr>
            <a:stCxn id="113" idx="1"/>
            <a:endCxn id="37" idx="0"/>
          </p:cNvCxnSpPr>
          <p:nvPr/>
        </p:nvCxnSpPr>
        <p:spPr>
          <a:xfrm rot="10800000" flipV="1">
            <a:off x="1732124" y="15503233"/>
            <a:ext cx="5064066" cy="1011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/>
          <p:cNvCxnSpPr>
            <a:stCxn id="113" idx="3"/>
            <a:endCxn id="48" idx="0"/>
          </p:cNvCxnSpPr>
          <p:nvPr/>
        </p:nvCxnSpPr>
        <p:spPr>
          <a:xfrm>
            <a:off x="7805539" y="15503233"/>
            <a:ext cx="5161245" cy="1301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9" name="Picture 1068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61" b="89941" l="1563" r="89941">
                        <a14:foregroundMark x1="25684" y1="41992" x2="26855" y2="47949"/>
                        <a14:foregroundMark x1="25488" y1="35059" x2="25488" y2="35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67" y="14390658"/>
            <a:ext cx="1040626" cy="1040626"/>
          </a:xfrm>
          <a:prstGeom prst="rect">
            <a:avLst/>
          </a:prstGeom>
        </p:spPr>
      </p:pic>
      <p:cxnSp>
        <p:nvCxnSpPr>
          <p:cNvPr id="128" name="Elbow Connector 127"/>
          <p:cNvCxnSpPr>
            <a:stCxn id="113" idx="1"/>
            <a:endCxn id="36" idx="0"/>
          </p:cNvCxnSpPr>
          <p:nvPr/>
        </p:nvCxnSpPr>
        <p:spPr>
          <a:xfrm rot="10800000" flipV="1">
            <a:off x="5416828" y="15503233"/>
            <a:ext cx="1379362" cy="1011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/>
          <p:cNvCxnSpPr>
            <a:endCxn id="1048" idx="0"/>
          </p:cNvCxnSpPr>
          <p:nvPr/>
        </p:nvCxnSpPr>
        <p:spPr>
          <a:xfrm>
            <a:off x="8458316" y="15393081"/>
            <a:ext cx="1122180" cy="2313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61" b="93848" l="9961" r="93848">
                        <a14:foregroundMark x1="46582" y1="51563" x2="43652" y2="56543"/>
                        <a14:foregroundMark x1="50000" y1="76270" x2="50000" y2="76270"/>
                        <a14:foregroundMark x1="50977" y1="37207" x2="50977" y2="37207"/>
                        <a14:foregroundMark x1="60352" y1="35449" x2="60352" y2="35449"/>
                        <a14:foregroundMark x1="36816" y1="35449" x2="36816" y2="35449"/>
                        <a14:backgroundMark x1="41211" y1="81934" x2="46582" y2="6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1766" y="12973531"/>
            <a:ext cx="1618254" cy="161825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691" y="13144325"/>
            <a:ext cx="1313075" cy="1313075"/>
          </a:xfrm>
          <a:prstGeom prst="rect">
            <a:avLst/>
          </a:prstGeom>
        </p:spPr>
      </p:pic>
      <p:cxnSp>
        <p:nvCxnSpPr>
          <p:cNvPr id="71" name="Straight Connector 70"/>
          <p:cNvCxnSpPr>
            <a:stCxn id="78" idx="5"/>
          </p:cNvCxnSpPr>
          <p:nvPr/>
        </p:nvCxnSpPr>
        <p:spPr>
          <a:xfrm>
            <a:off x="18529665" y="13761936"/>
            <a:ext cx="643737" cy="43389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19113466" y="13495171"/>
            <a:ext cx="59936" cy="67477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18425671" y="13660255"/>
            <a:ext cx="121836" cy="1191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57" name="Oval 156"/>
          <p:cNvSpPr/>
          <p:nvPr/>
        </p:nvSpPr>
        <p:spPr>
          <a:xfrm>
            <a:off x="19095900" y="14126818"/>
            <a:ext cx="121836" cy="11912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158" name="Oval 157"/>
          <p:cNvSpPr/>
          <p:nvPr/>
        </p:nvSpPr>
        <p:spPr>
          <a:xfrm>
            <a:off x="19052548" y="13444221"/>
            <a:ext cx="121836" cy="1191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6" b="30753"/>
          <a:stretch/>
        </p:blipFill>
        <p:spPr>
          <a:xfrm>
            <a:off x="23194795" y="20492510"/>
            <a:ext cx="3331036" cy="2989484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4" t="46802" r="15778" b="12241"/>
          <a:stretch/>
        </p:blipFill>
        <p:spPr>
          <a:xfrm>
            <a:off x="17757467" y="15522236"/>
            <a:ext cx="2353626" cy="302048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3" t="27014" r="28261" b="29263"/>
          <a:stretch/>
        </p:blipFill>
        <p:spPr>
          <a:xfrm>
            <a:off x="15981816" y="15535916"/>
            <a:ext cx="1461522" cy="3003429"/>
          </a:xfrm>
          <a:prstGeom prst="rect">
            <a:avLst/>
          </a:prstGeom>
        </p:spPr>
      </p:pic>
      <p:cxnSp>
        <p:nvCxnSpPr>
          <p:cNvPr id="188" name="Elbow Connector 187"/>
          <p:cNvCxnSpPr>
            <a:stCxn id="104" idx="2"/>
            <a:endCxn id="195" idx="0"/>
          </p:cNvCxnSpPr>
          <p:nvPr/>
        </p:nvCxnSpPr>
        <p:spPr>
          <a:xfrm rot="16200000" flipH="1">
            <a:off x="4379671" y="15956940"/>
            <a:ext cx="244038" cy="55193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ounded Rectangle 194"/>
          <p:cNvSpPr/>
          <p:nvPr/>
        </p:nvSpPr>
        <p:spPr>
          <a:xfrm>
            <a:off x="6341118" y="18838649"/>
            <a:ext cx="1840523" cy="546679"/>
          </a:xfrm>
          <a:prstGeom prst="roundRect">
            <a:avLst>
              <a:gd name="adj" fmla="val 24130"/>
            </a:avLst>
          </a:prstGeom>
          <a:ln>
            <a:solidFill>
              <a:srgbClr val="4A2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78" dirty="0"/>
              <a:t>OPTIMIZER</a:t>
            </a:r>
          </a:p>
        </p:txBody>
      </p:sp>
      <p:cxnSp>
        <p:nvCxnSpPr>
          <p:cNvPr id="197" name="Elbow Connector 196"/>
          <p:cNvCxnSpPr>
            <a:stCxn id="1041" idx="2"/>
            <a:endCxn id="195" idx="0"/>
          </p:cNvCxnSpPr>
          <p:nvPr/>
        </p:nvCxnSpPr>
        <p:spPr>
          <a:xfrm rot="16200000" flipH="1">
            <a:off x="6319535" y="17896804"/>
            <a:ext cx="244038" cy="16396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/>
          <p:cNvCxnSpPr>
            <a:stCxn id="102" idx="2"/>
            <a:endCxn id="195" idx="0"/>
          </p:cNvCxnSpPr>
          <p:nvPr/>
        </p:nvCxnSpPr>
        <p:spPr>
          <a:xfrm rot="5400000">
            <a:off x="8280618" y="17575371"/>
            <a:ext cx="244038" cy="22825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Elbow Connector 202"/>
          <p:cNvCxnSpPr>
            <a:stCxn id="103" idx="2"/>
            <a:endCxn id="195" idx="0"/>
          </p:cNvCxnSpPr>
          <p:nvPr/>
        </p:nvCxnSpPr>
        <p:spPr>
          <a:xfrm rot="5400000">
            <a:off x="10014261" y="16040940"/>
            <a:ext cx="44826" cy="55505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27256839" y="15348850"/>
            <a:ext cx="2831233" cy="3946689"/>
            <a:chOff x="38959245" y="6658019"/>
            <a:chExt cx="3380739" cy="4676102"/>
          </a:xfrm>
        </p:grpSpPr>
        <p:sp>
          <p:nvSpPr>
            <p:cNvPr id="170" name="Rounded Rectangle 169"/>
            <p:cNvSpPr/>
            <p:nvPr/>
          </p:nvSpPr>
          <p:spPr>
            <a:xfrm>
              <a:off x="39357506" y="7062612"/>
              <a:ext cx="2605177" cy="2965254"/>
            </a:xfrm>
            <a:prstGeom prst="roundRect">
              <a:avLst/>
            </a:prstGeom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78" dirty="0"/>
            </a:p>
            <a:p>
              <a:pPr algn="ctr"/>
              <a:endParaRPr lang="en-US" sz="1978" dirty="0"/>
            </a:p>
            <a:p>
              <a:pPr algn="ctr"/>
              <a:endParaRPr lang="en-US" sz="1978" dirty="0"/>
            </a:p>
            <a:p>
              <a:pPr algn="ctr"/>
              <a:endParaRPr lang="en-US" sz="1978" dirty="0"/>
            </a:p>
            <a:p>
              <a:pPr algn="ctr"/>
              <a:r>
                <a:rPr lang="en-US" sz="1978" dirty="0"/>
                <a:t>2D &amp; 3D POSE</a:t>
              </a:r>
            </a:p>
            <a:p>
              <a:pPr algn="ctr"/>
              <a:r>
                <a:rPr lang="en-US" sz="1978" dirty="0"/>
                <a:t>ESTIMATION</a:t>
              </a:r>
            </a:p>
            <a:p>
              <a:pPr algn="ctr"/>
              <a:r>
                <a:rPr lang="en-US" sz="1978" i="1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MediaPipe</a:t>
              </a:r>
              <a:endParaRPr lang="en-US" sz="1978" i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  <a:p>
              <a:pPr algn="ctr"/>
              <a:endParaRPr lang="en-US" sz="1978" dirty="0"/>
            </a:p>
            <a:p>
              <a:pPr algn="ctr"/>
              <a:endParaRPr lang="en-US" sz="1978" dirty="0"/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 flipH="1">
              <a:off x="39922489" y="10125479"/>
              <a:ext cx="1" cy="82813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38959245" y="10992785"/>
              <a:ext cx="3380739" cy="341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72" dirty="0">
                  <a:solidFill>
                    <a:srgbClr val="7030A0"/>
                  </a:solidFill>
                </a:rPr>
                <a:t>2D POSITIONS</a:t>
              </a:r>
              <a:endParaRPr lang="en-US" sz="1272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623" b="100000" l="1198" r="9071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922489" y="7201210"/>
              <a:ext cx="720742" cy="1063849"/>
            </a:xfrm>
            <a:prstGeom prst="rect">
              <a:avLst/>
            </a:prstGeom>
          </p:spPr>
        </p:pic>
        <p:pic>
          <p:nvPicPr>
            <p:cNvPr id="174" name="Picture 173"/>
            <p:cNvPicPr>
              <a:picLocks noChangeAspect="1"/>
            </p:cNvPicPr>
            <p:nvPr/>
          </p:nvPicPr>
          <p:blipFill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8926" l="3809" r="89844">
                          <a14:foregroundMark x1="53320" y1="7910" x2="30078" y2="15332"/>
                          <a14:foregroundMark x1="21191" y1="94043" x2="73242" y2="94531"/>
                          <a14:foregroundMark x1="18164" y1="98926" x2="81738" y2="988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23895" y="7172860"/>
              <a:ext cx="915113" cy="915113"/>
            </a:xfrm>
            <a:prstGeom prst="rect">
              <a:avLst/>
            </a:prstGeom>
          </p:spPr>
        </p:pic>
        <p:sp>
          <p:nvSpPr>
            <p:cNvPr id="182" name="TextBox 181"/>
            <p:cNvSpPr txBox="1"/>
            <p:nvPr/>
          </p:nvSpPr>
          <p:spPr>
            <a:xfrm>
              <a:off x="39888832" y="6658019"/>
              <a:ext cx="1428687" cy="341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72" dirty="0"/>
                <a:t>RGB FRAMES</a:t>
              </a:r>
              <a:endParaRPr lang="en-US" sz="1272" dirty="0"/>
            </a:p>
          </p:txBody>
        </p:sp>
        <p:cxnSp>
          <p:nvCxnSpPr>
            <p:cNvPr id="183" name="Elbow Connector 182"/>
            <p:cNvCxnSpPr/>
            <p:nvPr/>
          </p:nvCxnSpPr>
          <p:spPr>
            <a:xfrm rot="16200000" flipH="1">
              <a:off x="40453012" y="6860014"/>
              <a:ext cx="309689" cy="936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/>
            <p:cNvSpPr/>
            <p:nvPr/>
          </p:nvSpPr>
          <p:spPr>
            <a:xfrm>
              <a:off x="40660094" y="10964179"/>
              <a:ext cx="1344099" cy="3413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72" dirty="0">
                  <a:solidFill>
                    <a:schemeClr val="accent2">
                      <a:lumMod val="75000"/>
                    </a:schemeClr>
                  </a:solidFill>
                </a:rPr>
                <a:t>3D POSITIONS</a:t>
              </a: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 flipH="1">
              <a:off x="41317518" y="10125479"/>
              <a:ext cx="1" cy="82813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TextBox 126"/>
              <p:cNvSpPr txBox="1"/>
              <p:nvPr/>
            </p:nvSpPr>
            <p:spPr>
              <a:xfrm>
                <a:off x="795888" y="20466398"/>
                <a:ext cx="6651467" cy="8801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4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43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bar>
                            <m:barPr>
                              <m:ctrlPr>
                                <a:rPr lang="en-US" sz="2543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543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bar>
                          <m:r>
                            <a:rPr lang="en-US" sz="2543" i="1">
                              <a:latin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sz="2543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54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bar>
                          <m:r>
                            <a:rPr lang="en-US" sz="254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bar>
                            <m:barPr>
                              <m:ctrlPr>
                                <a:rPr lang="en-US" sz="2543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bar>
                          <m:r>
                            <a:rPr lang="en-US" sz="254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bar>
                            <m:barPr>
                              <m:ctrlPr>
                                <a:rPr lang="en-US" sz="254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54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bar>
                        </m:sub>
                      </m:sSub>
                      <m:nary>
                        <m:naryPr>
                          <m:ctrlPr>
                            <a:rPr lang="en-US" sz="254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43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543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2543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43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543">
                                  <a:latin typeface="Cambria Math" panose="02040503050406030204" pitchFamily="18" charset="0"/>
                                </a:rPr>
                                <m:t>Human</m:t>
                              </m:r>
                              <m:r>
                                <a:rPr lang="en-US" sz="2543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2543">
                                  <a:latin typeface="Cambria Math" panose="02040503050406030204" pitchFamily="18" charset="0"/>
                                </a:rPr>
                                <m:t>Object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54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43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543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54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54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543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543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543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1978" dirty="0"/>
              </a:p>
            </p:txBody>
          </p:sp>
        </mc:Choice>
        <mc:Fallback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88" y="20466398"/>
                <a:ext cx="6651467" cy="88011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/>
              <p:cNvSpPr txBox="1"/>
              <p:nvPr/>
            </p:nvSpPr>
            <p:spPr>
              <a:xfrm>
                <a:off x="8062818" y="19977760"/>
                <a:ext cx="6506761" cy="2266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26" u="sng" dirty="0"/>
                  <a:t>Subject to </a:t>
                </a:r>
              </a:p>
              <a:p>
                <a:pPr marL="201878" indent="-201878">
                  <a:buFontTx/>
                  <a:buChar char="-"/>
                </a:pPr>
                <a:r>
                  <a:rPr lang="en-US" sz="2826" dirty="0"/>
                  <a:t>Fully body dynamics constraints (</a:t>
                </a:r>
                <a14:m>
                  <m:oMath xmlns:m="http://schemas.openxmlformats.org/officeDocument/2006/math">
                    <m:r>
                      <a:rPr lang="en-US" sz="2826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26" i="1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2826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826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26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26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26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26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26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26" dirty="0">
                  <a:ea typeface="Cambria Math" panose="02040503050406030204" pitchFamily="18" charset="0"/>
                </a:endParaRPr>
              </a:p>
              <a:p>
                <a:pPr marL="201878" indent="-201878">
                  <a:buFontTx/>
                  <a:buChar char="-"/>
                </a:pPr>
                <a:r>
                  <a:rPr lang="en-US" sz="2826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Contact motion model </a:t>
                </a:r>
                <a14:m>
                  <m:oMath xmlns:m="http://schemas.openxmlformats.org/officeDocument/2006/math"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26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26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26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26" i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01878" indent="-201878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26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26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26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26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826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ea typeface="Cambria Math" panose="02040503050406030204" pitchFamily="18" charset="0"/>
                  </a:rPr>
                  <a:t>  (</a:t>
                </a:r>
                <a14:m>
                  <m:oMath xmlns:m="http://schemas.openxmlformats.org/officeDocument/2006/math"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en-US" sz="2826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26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ea typeface="Cambria Math" panose="02040503050406030204" pitchFamily="18" charset="0"/>
                  </a:rPr>
                  <a:t>: force model)</a:t>
                </a:r>
              </a:p>
            </p:txBody>
          </p:sp>
        </mc:Choice>
        <mc:Fallback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818" y="19977760"/>
                <a:ext cx="6506761" cy="2266646"/>
              </a:xfrm>
              <a:prstGeom prst="rect">
                <a:avLst/>
              </a:prstGeom>
              <a:blipFill>
                <a:blip r:embed="rId27"/>
                <a:stretch>
                  <a:fillRect l="-2062" t="-2957" b="-6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0" name="Picture 129"/>
          <p:cNvPicPr>
            <a:picLocks noChangeAspect="1"/>
          </p:cNvPicPr>
          <p:nvPr/>
        </p:nvPicPr>
        <p:blipFill rotWithShape="1"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961" b="75781" l="9961" r="899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8" t="23553" r="26169" b="28190"/>
          <a:stretch/>
        </p:blipFill>
        <p:spPr>
          <a:xfrm>
            <a:off x="22414096" y="13301276"/>
            <a:ext cx="972610" cy="999173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28036605" y="17663768"/>
            <a:ext cx="1229011" cy="28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rPr>
              <a:t>Off  the  shelf</a:t>
            </a:r>
            <a:endParaRPr lang="en-US" sz="1272" dirty="0">
              <a:solidFill>
                <a:schemeClr val="tx1">
                  <a:lumMod val="75000"/>
                  <a:lumOff val="25000"/>
                </a:schemeClr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12046522" y="15633405"/>
            <a:ext cx="1840523" cy="2130576"/>
            <a:chOff x="16308469" y="6972587"/>
            <a:chExt cx="2605177" cy="3015735"/>
          </a:xfrm>
        </p:grpSpPr>
        <p:sp>
          <p:nvSpPr>
            <p:cNvPr id="48" name="Rounded Rectangle 47"/>
            <p:cNvSpPr/>
            <p:nvPr/>
          </p:nvSpPr>
          <p:spPr>
            <a:xfrm>
              <a:off x="16308469" y="6972587"/>
              <a:ext cx="2605177" cy="2965254"/>
            </a:xfrm>
            <a:prstGeom prst="roundRect">
              <a:avLst/>
            </a:prstGeom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78" dirty="0"/>
            </a:p>
            <a:p>
              <a:pPr algn="ctr"/>
              <a:r>
                <a:rPr lang="en-US" sz="1978" dirty="0"/>
                <a:t>3D POSE ESTIMATION</a:t>
              </a:r>
            </a:p>
            <a:p>
              <a:pPr algn="ctr"/>
              <a:r>
                <a:rPr lang="en-US" sz="1978" i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HMR</a:t>
              </a:r>
            </a:p>
          </p:txBody>
        </p:sp>
        <p:pic>
          <p:nvPicPr>
            <p:cNvPr id="1053" name="Picture 1052"/>
            <p:cNvPicPr>
              <a:picLocks noChangeAspect="1"/>
            </p:cNvPicPr>
            <p:nvPr/>
          </p:nvPicPr>
          <p:blipFill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0" b="98926" l="3809" r="89844">
                          <a14:foregroundMark x1="53320" y1="7910" x2="30078" y2="15332"/>
                          <a14:foregroundMark x1="21191" y1="94043" x2="73242" y2="94531"/>
                          <a14:foregroundMark x1="18164" y1="98926" x2="81738" y2="988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63979" y="7058659"/>
              <a:ext cx="915113" cy="915113"/>
            </a:xfrm>
            <a:prstGeom prst="rect">
              <a:avLst/>
            </a:prstGeom>
          </p:spPr>
        </p:pic>
        <p:sp>
          <p:nvSpPr>
            <p:cNvPr id="220" name="TextBox 219"/>
            <p:cNvSpPr txBox="1"/>
            <p:nvPr/>
          </p:nvSpPr>
          <p:spPr>
            <a:xfrm>
              <a:off x="16763943" y="9303454"/>
              <a:ext cx="1509114" cy="684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7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adley Hand ITC" panose="03070402050302030203" pitchFamily="66" charset="0"/>
                </a:rPr>
                <a:t>Off  the  shelf</a:t>
              </a:r>
              <a:endParaRPr lang="en-US" sz="1272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8605075" y="15604379"/>
            <a:ext cx="1908301" cy="2094912"/>
            <a:chOff x="11337553" y="6931503"/>
            <a:chExt cx="2701114" cy="2965254"/>
          </a:xfrm>
        </p:grpSpPr>
        <p:sp>
          <p:nvSpPr>
            <p:cNvPr id="38" name="Rounded Rectangle 37"/>
            <p:cNvSpPr/>
            <p:nvPr/>
          </p:nvSpPr>
          <p:spPr>
            <a:xfrm>
              <a:off x="11387836" y="6931503"/>
              <a:ext cx="2605177" cy="2965254"/>
            </a:xfrm>
            <a:prstGeom prst="roundRect">
              <a:avLst/>
            </a:prstGeom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78" dirty="0"/>
            </a:p>
            <a:p>
              <a:pPr algn="ctr"/>
              <a:endParaRPr lang="en-US" sz="1978" dirty="0"/>
            </a:p>
            <a:p>
              <a:pPr algn="ctr"/>
              <a:r>
                <a:rPr lang="en-US" sz="1978" dirty="0"/>
                <a:t>OBJECT DETECTION</a:t>
              </a:r>
            </a:p>
            <a:p>
              <a:pPr algn="ctr"/>
              <a:r>
                <a:rPr lang="en-US" sz="1696" i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Mask R-CNN</a:t>
              </a:r>
              <a:endParaRPr lang="en-US" sz="1696" i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1046" name="Picture 1045"/>
            <p:cNvPicPr>
              <a:picLocks noChangeAspect="1"/>
            </p:cNvPicPr>
            <p:nvPr/>
          </p:nvPicPr>
          <p:blipFill>
            <a:blip r:embed="rId30" cstate="print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0000" b="90000" l="10000" r="90000">
                          <a14:backgroundMark x1="49609" y1="54980" x2="49609" y2="54980"/>
                          <a14:backgroundMark x1="49609" y1="60254" x2="49609" y2="60254"/>
                          <a14:backgroundMark x1="49609" y1="65430" x2="49609" y2="65430"/>
                          <a14:backgroundMark x1="49805" y1="70898" x2="49805" y2="708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7553" y="7041057"/>
              <a:ext cx="1135620" cy="1135620"/>
            </a:xfrm>
            <a:prstGeom prst="rect">
              <a:avLst/>
            </a:prstGeom>
          </p:spPr>
        </p:pic>
        <p:pic>
          <p:nvPicPr>
            <p:cNvPr id="1048" name="Picture 1047"/>
            <p:cNvPicPr>
              <a:picLocks noChangeAspect="1"/>
            </p:cNvPicPr>
            <p:nvPr/>
          </p:nvPicPr>
          <p:blipFill>
            <a:blip r:embed="rId32" cstate="print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10000" b="90000" l="10000" r="90000">
                          <a14:foregroundMark x1="20703" y1="52441" x2="20703" y2="52441"/>
                          <a14:foregroundMark x1="26563" y1="52930" x2="26563" y2="52930"/>
                          <a14:foregroundMark x1="31348" y1="52930" x2="31348" y2="52930"/>
                          <a14:foregroundMark x1="36621" y1="52051" x2="36621" y2="52051"/>
                          <a14:foregroundMark x1="14551" y1="50977" x2="14551" y2="50977"/>
                          <a14:foregroundMark x1="48828" y1="51367" x2="48828" y2="51367"/>
                          <a14:foregroundMark x1="66504" y1="50488" x2="66504" y2="50488"/>
                          <a14:foregroundMark x1="73438" y1="51367" x2="73438" y2="54004"/>
                          <a14:foregroundMark x1="77832" y1="50488" x2="78613" y2="53320"/>
                          <a14:foregroundMark x1="82422" y1="49707" x2="83691" y2="53125"/>
                          <a14:foregroundMark x1="87793" y1="48340" x2="87793" y2="48340"/>
                          <a14:backgroundMark x1="45801" y1="20996" x2="45801" y2="20996"/>
                          <a14:backgroundMark x1="31543" y1="28320" x2="51367" y2="200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5607" y="6959931"/>
              <a:ext cx="1105224" cy="1271605"/>
            </a:xfrm>
            <a:prstGeom prst="rect">
              <a:avLst/>
            </a:prstGeom>
          </p:spPr>
        </p:pic>
        <p:pic>
          <p:nvPicPr>
            <p:cNvPr id="1050" name="Picture 1049"/>
            <p:cNvPicPr>
              <a:picLocks noChangeAspect="1"/>
            </p:cNvPicPr>
            <p:nvPr/>
          </p:nvPicPr>
          <p:blipFill>
            <a:blip r:embed="rId34" cstate="print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>
                          <a14:foregroundMark x1="61523" y1="40625" x2="56543" y2="44824"/>
                          <a14:foregroundMark x1="67773" y1="33398" x2="70508" y2="27637"/>
                          <a14:foregroundMark x1="62835" y1="27969" x2="58621" y2="260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5242" y="7041057"/>
              <a:ext cx="943425" cy="995379"/>
            </a:xfrm>
            <a:prstGeom prst="rect">
              <a:avLst/>
            </a:prstGeom>
          </p:spPr>
        </p:pic>
        <p:sp>
          <p:nvSpPr>
            <p:cNvPr id="221" name="TextBox 220"/>
            <p:cNvSpPr txBox="1"/>
            <p:nvPr/>
          </p:nvSpPr>
          <p:spPr>
            <a:xfrm>
              <a:off x="12078774" y="9331600"/>
              <a:ext cx="1739610" cy="407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7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adley Hand ITC" panose="03070402050302030203" pitchFamily="66" charset="0"/>
                </a:rPr>
                <a:t>Fine-tuned</a:t>
              </a:r>
              <a:endParaRPr lang="en-US" sz="1272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811863" y="15604379"/>
            <a:ext cx="1840523" cy="2094912"/>
            <a:chOff x="1466893" y="6931503"/>
            <a:chExt cx="2605177" cy="2965254"/>
          </a:xfrm>
        </p:grpSpPr>
        <p:sp>
          <p:nvSpPr>
            <p:cNvPr id="37" name="Rounded Rectangle 36"/>
            <p:cNvSpPr/>
            <p:nvPr/>
          </p:nvSpPr>
          <p:spPr>
            <a:xfrm>
              <a:off x="1466893" y="6931503"/>
              <a:ext cx="2605177" cy="2965254"/>
            </a:xfrm>
            <a:prstGeom prst="roundRect">
              <a:avLst/>
            </a:prstGeom>
            <a:ln>
              <a:solidFill>
                <a:srgbClr val="4A2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78" dirty="0"/>
            </a:p>
            <a:p>
              <a:pPr algn="ctr"/>
              <a:r>
                <a:rPr lang="en-US" sz="1978" dirty="0"/>
                <a:t>CONTACT</a:t>
              </a:r>
            </a:p>
            <a:p>
              <a:pPr algn="ctr"/>
              <a:r>
                <a:rPr lang="en-US" sz="1978" dirty="0"/>
                <a:t>DETECTION</a:t>
              </a:r>
            </a:p>
            <a:p>
              <a:pPr algn="ctr"/>
              <a:r>
                <a:rPr lang="en-US" sz="1978" i="1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ResNet</a:t>
              </a:r>
              <a:endParaRPr lang="en-US" sz="1978" i="1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2138124" y="9222495"/>
              <a:ext cx="1739609" cy="407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72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adley Hand ITC" panose="03070402050302030203" pitchFamily="66" charset="0"/>
                </a:rPr>
                <a:t>Fine-tuned</a:t>
              </a:r>
              <a:endParaRPr lang="en-US" sz="1272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endParaRPr>
            </a:p>
          </p:txBody>
        </p:sp>
      </p:grpSp>
      <p:sp>
        <p:nvSpPr>
          <p:cNvPr id="226" name="TextBox 225"/>
          <p:cNvSpPr txBox="1"/>
          <p:nvPr/>
        </p:nvSpPr>
        <p:spPr>
          <a:xfrm>
            <a:off x="4928688" y="17241156"/>
            <a:ext cx="1066169" cy="26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30" dirty="0">
                <a:solidFill>
                  <a:schemeClr val="tx1">
                    <a:lumMod val="75000"/>
                    <a:lumOff val="25000"/>
                  </a:schemeClr>
                </a:solidFill>
                <a:latin typeface="Bradley Hand ITC" panose="03070402050302030203" pitchFamily="66" charset="0"/>
              </a:rPr>
              <a:t>Off  the  shelf</a:t>
            </a:r>
            <a:endParaRPr lang="en-US" sz="1130" dirty="0">
              <a:solidFill>
                <a:schemeClr val="tx1">
                  <a:lumMod val="75000"/>
                  <a:lumOff val="2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29" name="Rounded Rectangle 228"/>
          <p:cNvSpPr/>
          <p:nvPr/>
        </p:nvSpPr>
        <p:spPr>
          <a:xfrm>
            <a:off x="15440898" y="19626877"/>
            <a:ext cx="14552723" cy="4014302"/>
          </a:xfrm>
          <a:prstGeom prst="roundRect">
            <a:avLst>
              <a:gd name="adj" fmla="val 3563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30" name="TextBox 229"/>
          <p:cNvSpPr txBox="1"/>
          <p:nvPr/>
        </p:nvSpPr>
        <p:spPr>
          <a:xfrm>
            <a:off x="15562961" y="19558225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Initialization</a:t>
            </a:r>
            <a:endParaRPr lang="en-US" sz="1413" dirty="0"/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81676" y="23908045"/>
            <a:ext cx="4840053" cy="886423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88323" y="25454323"/>
            <a:ext cx="4212006" cy="1062813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762244" y="23690492"/>
            <a:ext cx="6412207" cy="1439887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10480701" y="23804106"/>
            <a:ext cx="3771672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75000"/>
                  </a:schemeClr>
                </a:solidFill>
                <a:latin typeface="Bradley Hand ITC" panose="03070402050302030203" pitchFamily="66" charset="0"/>
              </a:rPr>
              <a:t>Computed with finite differences</a:t>
            </a:r>
            <a:endParaRPr lang="en-US" sz="1413" i="1" dirty="0">
              <a:solidFill>
                <a:schemeClr val="bg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2664606" y="24603891"/>
            <a:ext cx="2872689" cy="35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96" i="1" dirty="0">
                <a:solidFill>
                  <a:srgbClr val="7030A0"/>
                </a:solidFill>
                <a:latin typeface="Bradley Hand ITC" panose="03070402050302030203" pitchFamily="66" charset="0"/>
              </a:rPr>
              <a:t>2D </a:t>
            </a:r>
            <a:r>
              <a:rPr lang="en-US" sz="1696" i="1" dirty="0" err="1">
                <a:solidFill>
                  <a:srgbClr val="7030A0"/>
                </a:solidFill>
                <a:latin typeface="Bradley Hand ITC" panose="03070402050302030203" pitchFamily="66" charset="0"/>
              </a:rPr>
              <a:t>reprojection</a:t>
            </a:r>
            <a:r>
              <a:rPr lang="en-US" sz="1696" i="1" dirty="0">
                <a:solidFill>
                  <a:srgbClr val="7030A0"/>
                </a:solidFill>
                <a:latin typeface="Bradley Hand ITC" panose="03070402050302030203" pitchFamily="66" charset="0"/>
              </a:rPr>
              <a:t> error</a:t>
            </a:r>
            <a:endParaRPr lang="en-US" sz="1696" i="1" dirty="0">
              <a:solidFill>
                <a:srgbClr val="7030A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2707193" y="26276479"/>
            <a:ext cx="2872689" cy="35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96" i="1" dirty="0">
                <a:solidFill>
                  <a:schemeClr val="accent2">
                    <a:lumMod val="75000"/>
                  </a:schemeClr>
                </a:solidFill>
                <a:latin typeface="Bradley Hand ITC" panose="03070402050302030203" pitchFamily="66" charset="0"/>
              </a:rPr>
              <a:t>Error on 3D points</a:t>
            </a:r>
            <a:endParaRPr lang="en-US" sz="1696" i="1" dirty="0">
              <a:solidFill>
                <a:schemeClr val="accent2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2321705" y="25449751"/>
            <a:ext cx="2418121" cy="516992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513104" y="22442862"/>
            <a:ext cx="4326389" cy="760113"/>
          </a:xfrm>
          <a:prstGeom prst="rect">
            <a:avLst/>
          </a:prstGeom>
        </p:spPr>
      </p:pic>
      <p:sp>
        <p:nvSpPr>
          <p:cNvPr id="245" name="TextBox 244"/>
          <p:cNvSpPr txBox="1"/>
          <p:nvPr/>
        </p:nvSpPr>
        <p:spPr>
          <a:xfrm>
            <a:off x="816337" y="23000308"/>
            <a:ext cx="4387195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i="1" dirty="0">
                <a:latin typeface="Bradley Hand ITC" panose="03070402050302030203" pitchFamily="66" charset="0"/>
              </a:rPr>
              <a:t>Relaxed dynamics constraints</a:t>
            </a:r>
            <a:endParaRPr lang="en-US" sz="1978" i="1" dirty="0">
              <a:latin typeface="Bradley Hand ITC" panose="03070402050302030203" pitchFamily="66" charset="0"/>
            </a:endParaRPr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713385" y="25287240"/>
            <a:ext cx="4235285" cy="842015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7781693" y="23499934"/>
            <a:ext cx="1612056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u="sng" dirty="0"/>
              <a:t>Motion priors</a:t>
            </a:r>
            <a:endParaRPr lang="en-US" sz="1978" u="sng" dirty="0"/>
          </a:p>
        </p:txBody>
      </p:sp>
      <p:cxnSp>
        <p:nvCxnSpPr>
          <p:cNvPr id="155" name="Straight Connector 154"/>
          <p:cNvCxnSpPr/>
          <p:nvPr/>
        </p:nvCxnSpPr>
        <p:spPr>
          <a:xfrm>
            <a:off x="7614331" y="23553433"/>
            <a:ext cx="0" cy="33773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803694" y="23553432"/>
            <a:ext cx="3178238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u="sng" dirty="0"/>
              <a:t>Data fidelity terms</a:t>
            </a:r>
            <a:endParaRPr lang="en-US" sz="1978" u="sng" dirty="0"/>
          </a:p>
        </p:txBody>
      </p:sp>
      <p:sp>
        <p:nvSpPr>
          <p:cNvPr id="253" name="TextBox 252"/>
          <p:cNvSpPr txBox="1"/>
          <p:nvPr/>
        </p:nvSpPr>
        <p:spPr>
          <a:xfrm>
            <a:off x="9211133" y="26076086"/>
            <a:ext cx="3390934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latin typeface="Bradley Hand ITC" panose="03070402050302030203" pitchFamily="66" charset="0"/>
              </a:rPr>
              <a:t>negative log likelihood of the pose</a:t>
            </a:r>
            <a:endParaRPr lang="en-US" sz="1413" i="1" dirty="0">
              <a:latin typeface="Bradley Hand ITC" panose="03070402050302030203" pitchFamily="66" charset="0"/>
            </a:endParaRPr>
          </a:p>
        </p:txBody>
      </p:sp>
      <p:cxnSp>
        <p:nvCxnSpPr>
          <p:cNvPr id="254" name="Straight Connector 253"/>
          <p:cNvCxnSpPr/>
          <p:nvPr/>
        </p:nvCxnSpPr>
        <p:spPr>
          <a:xfrm flipV="1">
            <a:off x="806520" y="23407818"/>
            <a:ext cx="13615623" cy="3262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V="1">
            <a:off x="806520" y="21884387"/>
            <a:ext cx="13615623" cy="3262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/>
              <p:cNvSpPr txBox="1"/>
              <p:nvPr/>
            </p:nvSpPr>
            <p:spPr>
              <a:xfrm>
                <a:off x="8242667" y="22015761"/>
                <a:ext cx="7409180" cy="1723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3757" indent="-403757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543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2543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43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contact constraints  </a:t>
                </a:r>
              </a:p>
              <a:p>
                <a:pPr marL="403757" indent="-403757">
                  <a:buFontTx/>
                  <a:buChar char="-"/>
                </a:pPr>
                <a:r>
                  <a:rPr lang="en-US" sz="1272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||contact point object – contact point hand||</a:t>
                </a:r>
                <a:endParaRPr lang="en-US" sz="2543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pPr marL="403757" indent="-403757">
                  <a:buFontTx/>
                  <a:buChar char="-"/>
                </a:pPr>
                <a:r>
                  <a:rPr lang="en-US" sz="1696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soles stay on the ground.</a:t>
                </a:r>
                <a:endParaRPr lang="en-US" sz="1696" i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543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43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43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43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543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543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shall respect friction cone</a:t>
                </a:r>
              </a:p>
              <a:p>
                <a:endParaRPr lang="en-US" sz="2543" i="1" dirty="0"/>
              </a:p>
            </p:txBody>
          </p:sp>
        </mc:Choice>
        <mc:Fallback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667" y="22015761"/>
                <a:ext cx="7409180" cy="1723036"/>
              </a:xfrm>
              <a:prstGeom prst="rect">
                <a:avLst/>
              </a:prstGeom>
              <a:blipFill>
                <a:blip r:embed="rId42"/>
                <a:stretch>
                  <a:fillRect l="-1398" t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2" name="TextBox 261"/>
          <p:cNvSpPr txBox="1"/>
          <p:nvPr/>
        </p:nvSpPr>
        <p:spPr>
          <a:xfrm>
            <a:off x="803695" y="22038427"/>
            <a:ext cx="4387195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u="sng" dirty="0">
                <a:solidFill>
                  <a:schemeClr val="accent4"/>
                </a:solidFill>
              </a:rPr>
              <a:t>Physics </a:t>
            </a:r>
            <a:r>
              <a:rPr lang="en-US" sz="1978" u="sng" dirty="0" err="1">
                <a:solidFill>
                  <a:schemeClr val="accent4"/>
                </a:solidFill>
              </a:rPr>
              <a:t>plausability</a:t>
            </a:r>
            <a:endParaRPr lang="en-US" sz="1978" i="1" dirty="0">
              <a:solidFill>
                <a:schemeClr val="accent4"/>
              </a:solidFill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17757469" y="19675863"/>
            <a:ext cx="10601151" cy="440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61" dirty="0"/>
              <a:t>Use inverse kinematics on the </a:t>
            </a:r>
            <a:r>
              <a:rPr lang="en-US" sz="2261" dirty="0" err="1"/>
              <a:t>Mediapipe</a:t>
            </a:r>
            <a:r>
              <a:rPr lang="en-US" sz="2261" dirty="0"/>
              <a:t> 3D arm positions </a:t>
            </a:r>
            <a:r>
              <a:rPr lang="en-US" sz="226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(normalized arm lengths)</a:t>
            </a:r>
            <a:endParaRPr lang="en-US" sz="226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  <a:ea typeface="Cambria Math" panose="02040503050406030204" pitchFamily="18" charset="0"/>
            </a:endParaRPr>
          </a:p>
        </p:txBody>
      </p:sp>
      <p:pic>
        <p:nvPicPr>
          <p:cNvPr id="164" name="Picture 14" descr="https://raw.githubusercontent.com/stack-of-tasks/pinocchio/master/doc/images/pinocchio-logo-large.png"/>
          <p:cNvPicPr>
            <a:picLocks noChangeAspect="1" noChangeArrowheads="1"/>
          </p:cNvPicPr>
          <p:nvPr/>
        </p:nvPicPr>
        <p:blipFill>
          <a:blip r:embed="rId4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7242" y="19687678"/>
            <a:ext cx="1717834" cy="36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9" name="TextBox 268"/>
          <p:cNvSpPr txBox="1"/>
          <p:nvPr/>
        </p:nvSpPr>
        <p:spPr>
          <a:xfrm>
            <a:off x="12401732" y="26099522"/>
            <a:ext cx="3390934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latin typeface="Bradley Hand ITC" panose="03070402050302030203" pitchFamily="66" charset="0"/>
              </a:rPr>
              <a:t>Torque norm</a:t>
            </a:r>
            <a:endParaRPr lang="en-US" sz="1413" i="1" dirty="0">
              <a:latin typeface="Bradley Hand ITC" panose="03070402050302030203" pitchFamily="66" charset="0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10010617" y="24605419"/>
            <a:ext cx="1529044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75000"/>
                  </a:schemeClr>
                </a:solidFill>
                <a:latin typeface="Bradley Hand ITC" panose="03070402050302030203" pitchFamily="66" charset="0"/>
              </a:rPr>
              <a:t>Linear velocities</a:t>
            </a:r>
            <a:endParaRPr lang="en-US" sz="1413" i="1" dirty="0">
              <a:solidFill>
                <a:schemeClr val="bg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1867468" y="24603893"/>
            <a:ext cx="3771672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75000"/>
                  </a:schemeClr>
                </a:solidFill>
                <a:latin typeface="Bradley Hand ITC" panose="03070402050302030203" pitchFamily="66" charset="0"/>
              </a:rPr>
              <a:t>Linear accelerations</a:t>
            </a:r>
            <a:endParaRPr lang="en-US" sz="1413" i="1" dirty="0">
              <a:solidFill>
                <a:schemeClr val="bg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7882685" y="28189764"/>
            <a:ext cx="8672446" cy="12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>
                <a:ea typeface="Cambria Math" panose="02040503050406030204" pitchFamily="18" charset="0"/>
              </a:rPr>
              <a:t>- How accurate are the estimated torques?</a:t>
            </a:r>
          </a:p>
          <a:p>
            <a:r>
              <a:rPr lang="en-US" sz="2543" dirty="0">
                <a:ea typeface="Cambria Math" panose="02040503050406030204" pitchFamily="18" charset="0"/>
              </a:rPr>
              <a:t>- Difficulty for the benchmark</a:t>
            </a:r>
          </a:p>
          <a:p>
            <a:r>
              <a:rPr lang="en-US" sz="2543" dirty="0">
                <a:ea typeface="Cambria Math" panose="02040503050406030204" pitchFamily="18" charset="0"/>
              </a:rPr>
              <a:t>- Multiple staged pipeline with inter-</a:t>
            </a:r>
            <a:r>
              <a:rPr lang="en-US" sz="2543" dirty="0" err="1">
                <a:ea typeface="Cambria Math" panose="02040503050406030204" pitchFamily="18" charset="0"/>
              </a:rPr>
              <a:t>dependancies</a:t>
            </a:r>
            <a:r>
              <a:rPr lang="en-US" sz="2543" dirty="0">
                <a:ea typeface="Cambria Math" panose="02040503050406030204" pitchFamily="18" charset="0"/>
              </a:rPr>
              <a:t>.</a:t>
            </a:r>
          </a:p>
        </p:txBody>
      </p:sp>
      <p:sp>
        <p:nvSpPr>
          <p:cNvPr id="274" name="TextBox 273"/>
          <p:cNvSpPr txBox="1"/>
          <p:nvPr/>
        </p:nvSpPr>
        <p:spPr>
          <a:xfrm>
            <a:off x="3553192" y="23731146"/>
            <a:ext cx="4387195" cy="35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96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Camera </a:t>
            </a:r>
            <a:r>
              <a:rPr lang="en-US" sz="1696" i="1" dirty="0" err="1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intrinsics</a:t>
            </a:r>
            <a:r>
              <a:rPr lang="en-US" sz="1696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 and </a:t>
            </a:r>
            <a:r>
              <a:rPr lang="en-US" sz="1696" i="1" dirty="0" err="1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extrinsics</a:t>
            </a:r>
            <a:endParaRPr lang="en-US" sz="1696" i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1175904" y="12938787"/>
            <a:ext cx="1687603" cy="1413406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961617" y="12973531"/>
            <a:ext cx="1643892" cy="1373322"/>
          </a:xfrm>
          <a:prstGeom prst="rect">
            <a:avLst/>
          </a:prstGeom>
        </p:spPr>
      </p:pic>
      <p:sp>
        <p:nvSpPr>
          <p:cNvPr id="184" name="Rectangle 183"/>
          <p:cNvSpPr/>
          <p:nvPr/>
        </p:nvSpPr>
        <p:spPr>
          <a:xfrm>
            <a:off x="-911751" y="29763636"/>
            <a:ext cx="1025665" cy="288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72" i="1" dirty="0"/>
              <a:t>1 </a:t>
            </a:r>
            <a:r>
              <a:rPr lang="en-US" sz="1272" i="1" dirty="0" err="1"/>
              <a:t>ResNet</a:t>
            </a:r>
            <a:r>
              <a:rPr lang="en-US" sz="1272" i="1" dirty="0"/>
              <a:t> per</a:t>
            </a:r>
            <a:endParaRPr lang="en-US" sz="1272" dirty="0"/>
          </a:p>
        </p:txBody>
      </p:sp>
      <p:sp>
        <p:nvSpPr>
          <p:cNvPr id="282" name="TextBox 281"/>
          <p:cNvSpPr txBox="1"/>
          <p:nvPr/>
        </p:nvSpPr>
        <p:spPr>
          <a:xfrm>
            <a:off x="13308225" y="29313405"/>
            <a:ext cx="4387195" cy="30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4 </a:t>
            </a:r>
            <a:r>
              <a:rPr lang="en-US" sz="1413" i="1" dirty="0" err="1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github</a:t>
            </a:r>
            <a:r>
              <a:rPr lang="en-US" sz="1413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 projects</a:t>
            </a:r>
            <a:endParaRPr lang="en-US" sz="1413" i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11947257" y="28537804"/>
            <a:ext cx="653933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13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Why not re-injecting the estimated </a:t>
            </a:r>
          </a:p>
          <a:p>
            <a:r>
              <a:rPr lang="en-US" sz="1413" i="1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poses and torques into a simulator?</a:t>
            </a:r>
            <a:endParaRPr lang="en-US" sz="1413" i="1" dirty="0">
              <a:solidFill>
                <a:schemeClr val="bg1">
                  <a:lumMod val="6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185" name="Picture 184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141" y="20301643"/>
            <a:ext cx="3901917" cy="3307585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5981" y="20547905"/>
            <a:ext cx="3622062" cy="2913747"/>
          </a:xfrm>
          <a:prstGeom prst="rect">
            <a:avLst/>
          </a:prstGeom>
        </p:spPr>
      </p:pic>
      <p:sp>
        <p:nvSpPr>
          <p:cNvPr id="286" name="Rounded Rectangle 285"/>
          <p:cNvSpPr/>
          <p:nvPr/>
        </p:nvSpPr>
        <p:spPr>
          <a:xfrm>
            <a:off x="15374470" y="23857511"/>
            <a:ext cx="14552723" cy="7852406"/>
          </a:xfrm>
          <a:prstGeom prst="roundRect">
            <a:avLst>
              <a:gd name="adj" fmla="val 3563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9" name="Rectangle 188"/>
              <p:cNvSpPr/>
              <p:nvPr/>
            </p:nvSpPr>
            <p:spPr>
              <a:xfrm>
                <a:off x="15599394" y="24527273"/>
                <a:ext cx="6360331" cy="6543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339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339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𝑡𝑜𝑟𝑞𝑢𝑒</m:t>
                          </m:r>
                        </m:sub>
                      </m:sSub>
                      <m:r>
                        <a:rPr lang="en-US" sz="339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39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391" i="1">
                              <a:latin typeface="Cambria Math" panose="02040503050406030204" pitchFamily="18" charset="0"/>
                            </a:rPr>
                            <m:t>𝑠𝑚𝑜𝑜𝑡h</m:t>
                          </m:r>
                        </m:sub>
                      </m:sSub>
                    </m:oMath>
                  </m:oMathPara>
                </a14:m>
                <a:endParaRPr lang="en-US" sz="3391" dirty="0"/>
              </a:p>
            </p:txBody>
          </p:sp>
        </mc:Choice>
        <mc:Fallback>
          <p:sp>
            <p:nvSpPr>
              <p:cNvPr id="189" name="Rectangle 1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9394" y="24527273"/>
                <a:ext cx="6360331" cy="654346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TextBox 189"/>
          <p:cNvSpPr txBox="1"/>
          <p:nvPr/>
        </p:nvSpPr>
        <p:spPr>
          <a:xfrm>
            <a:off x="16101251" y="20422875"/>
            <a:ext cx="2122066" cy="28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2" dirty="0">
                <a:solidFill>
                  <a:srgbClr val="FF0000"/>
                </a:solidFill>
              </a:rPr>
              <a:t>PROTOTYPE</a:t>
            </a:r>
            <a:endParaRPr lang="en-US" sz="1272" dirty="0">
              <a:solidFill>
                <a:srgbClr val="FF0000"/>
              </a:solidFill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5639139" y="23894841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Optimizer</a:t>
            </a:r>
            <a:endParaRPr lang="en-US" sz="1413" dirty="0"/>
          </a:p>
        </p:txBody>
      </p:sp>
      <p:sp>
        <p:nvSpPr>
          <p:cNvPr id="295" name="Rounded Rectangle 294"/>
          <p:cNvSpPr/>
          <p:nvPr/>
        </p:nvSpPr>
        <p:spPr>
          <a:xfrm>
            <a:off x="307701" y="44021478"/>
            <a:ext cx="14552723" cy="4329187"/>
          </a:xfrm>
          <a:prstGeom prst="roundRect">
            <a:avLst>
              <a:gd name="adj" fmla="val 7440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96" name="Rounded Rectangle 295"/>
          <p:cNvSpPr/>
          <p:nvPr/>
        </p:nvSpPr>
        <p:spPr>
          <a:xfrm>
            <a:off x="385406" y="27599044"/>
            <a:ext cx="6977888" cy="4329187"/>
          </a:xfrm>
          <a:prstGeom prst="roundRect">
            <a:avLst>
              <a:gd name="adj" fmla="val 7440"/>
            </a:avLst>
          </a:prstGeom>
          <a:noFill/>
          <a:ln w="28575">
            <a:solidFill>
              <a:srgbClr val="852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72"/>
          </a:p>
        </p:txBody>
      </p:sp>
      <p:sp>
        <p:nvSpPr>
          <p:cNvPr id="297" name="TextBox 296"/>
          <p:cNvSpPr txBox="1"/>
          <p:nvPr/>
        </p:nvSpPr>
        <p:spPr>
          <a:xfrm>
            <a:off x="443590" y="27618627"/>
            <a:ext cx="8610604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26" b="1" u="sng" dirty="0"/>
              <a:t>Evaluation</a:t>
            </a:r>
            <a:endParaRPr lang="en-US" sz="1413" dirty="0"/>
          </a:p>
        </p:txBody>
      </p:sp>
      <p:sp>
        <p:nvSpPr>
          <p:cNvPr id="298" name="TextBox 297"/>
          <p:cNvSpPr txBox="1"/>
          <p:nvPr/>
        </p:nvSpPr>
        <p:spPr>
          <a:xfrm>
            <a:off x="526485" y="28216388"/>
            <a:ext cx="8672446" cy="48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>
                <a:ea typeface="Cambria Math" panose="02040503050406030204" pitchFamily="18" charset="0"/>
              </a:rPr>
              <a:t>Parkour dataset</a:t>
            </a:r>
          </a:p>
        </p:txBody>
      </p:sp>
      <p:grpSp>
        <p:nvGrpSpPr>
          <p:cNvPr id="201" name="Group 200"/>
          <p:cNvGrpSpPr/>
          <p:nvPr/>
        </p:nvGrpSpPr>
        <p:grpSpPr>
          <a:xfrm>
            <a:off x="2742000" y="27503494"/>
            <a:ext cx="1472252" cy="1472252"/>
            <a:chOff x="3482025" y="23753710"/>
            <a:chExt cx="2705373" cy="2705373"/>
          </a:xfrm>
        </p:grpSpPr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49" cstate="print">
              <a:extLst>
                <a:ext uri="{BEBA8EAE-BF5A-486C-A8C5-ECC9F3942E4B}">
                  <a14:imgProps xmlns:a14="http://schemas.microsoft.com/office/drawing/2010/main">
                    <a14:imgLayer r:embed="rId50">
                      <a14:imgEffect>
                        <a14:backgroundRemoval t="9961" b="92480" l="9961" r="89941">
                          <a14:foregroundMark x1="26758" y1="53223" x2="32520" y2="53223"/>
                          <a14:foregroundMark x1="68262" y1="27051" x2="71582" y2="272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025" y="23753710"/>
              <a:ext cx="2705373" cy="2705373"/>
            </a:xfrm>
            <a:prstGeom prst="rect">
              <a:avLst/>
            </a:prstGeom>
          </p:spPr>
        </p:pic>
        <p:cxnSp>
          <p:nvCxnSpPr>
            <p:cNvPr id="196" name="Straight Arrow Connector 195"/>
            <p:cNvCxnSpPr/>
            <p:nvPr/>
          </p:nvCxnSpPr>
          <p:spPr>
            <a:xfrm flipV="1">
              <a:off x="5189550" y="24910211"/>
              <a:ext cx="0" cy="291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/>
            <p:cNvCxnSpPr/>
            <p:nvPr/>
          </p:nvCxnSpPr>
          <p:spPr>
            <a:xfrm flipV="1">
              <a:off x="4359816" y="24936717"/>
              <a:ext cx="0" cy="291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Group 198"/>
          <p:cNvGrpSpPr/>
          <p:nvPr/>
        </p:nvGrpSpPr>
        <p:grpSpPr>
          <a:xfrm>
            <a:off x="3779603" y="27459176"/>
            <a:ext cx="1414200" cy="1414200"/>
            <a:chOff x="5189550" y="23643966"/>
            <a:chExt cx="2585503" cy="2585503"/>
          </a:xfrm>
        </p:grpSpPr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51" cstate="print">
              <a:extLst>
                <a:ext uri="{BEBA8EAE-BF5A-486C-A8C5-ECC9F3942E4B}">
                  <a14:imgProps xmlns:a14="http://schemas.microsoft.com/office/drawing/2010/main">
                    <a14:imgLayer r:embed="rId52">
                      <a14:imgEffect>
                        <a14:backgroundRemoval t="9961" b="92285" l="9961" r="91895">
                          <a14:foregroundMark x1="34277" y1="37988" x2="40430" y2="36621"/>
                          <a14:foregroundMark x1="31641" y1="23828" x2="32617" y2="26074"/>
                          <a14:foregroundMark x1="48242" y1="27832" x2="49609" y2="28027"/>
                          <a14:foregroundMark x1="32422" y1="47168" x2="35254" y2="44629"/>
                          <a14:foregroundMark x1="54785" y1="83203" x2="54785" y2="832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9550" y="23643966"/>
              <a:ext cx="2585503" cy="2585503"/>
            </a:xfrm>
            <a:prstGeom prst="rect">
              <a:avLst/>
            </a:prstGeom>
          </p:spPr>
        </p:pic>
        <p:cxnSp>
          <p:nvCxnSpPr>
            <p:cNvPr id="306" name="Straight Arrow Connector 305"/>
            <p:cNvCxnSpPr/>
            <p:nvPr/>
          </p:nvCxnSpPr>
          <p:spPr>
            <a:xfrm flipV="1">
              <a:off x="6482301" y="25476858"/>
              <a:ext cx="0" cy="2917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9" name="TextBox 308"/>
          <p:cNvSpPr txBox="1"/>
          <p:nvPr/>
        </p:nvSpPr>
        <p:spPr>
          <a:xfrm>
            <a:off x="509945" y="30764883"/>
            <a:ext cx="8672446" cy="48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>
                <a:ea typeface="Cambria Math" panose="02040503050406030204" pitchFamily="18" charset="0"/>
              </a:rPr>
              <a:t>Detector performances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5048800" y="27814492"/>
            <a:ext cx="8672446" cy="87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3" dirty="0" err="1">
                <a:ea typeface="Cambria Math" panose="02040503050406030204" pitchFamily="18" charset="0"/>
              </a:rPr>
              <a:t>Vicon</a:t>
            </a:r>
            <a:r>
              <a:rPr lang="en-US" sz="2543" dirty="0">
                <a:ea typeface="Cambria Math" panose="02040503050406030204" pitchFamily="18" charset="0"/>
              </a:rPr>
              <a:t>?</a:t>
            </a:r>
          </a:p>
          <a:p>
            <a:r>
              <a:rPr lang="en-US" sz="2543" dirty="0">
                <a:ea typeface="Cambria Math" panose="02040503050406030204" pitchFamily="18" charset="0"/>
              </a:rPr>
              <a:t>+ Pressure sensor</a:t>
            </a:r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 rotWithShape="1">
          <a:blip r:embed="rId53" cstate="print">
            <a:extLst>
              <a:ext uri="{BEBA8EAE-BF5A-486C-A8C5-ECC9F3942E4B}">
                <a14:imgProps xmlns:a14="http://schemas.microsoft.com/office/drawing/2010/main">
                  <a14:imgLayer r:embed="rId54">
                    <a14:imgEffect>
                      <a14:backgroundRemoval t="10000" b="90000" l="10000" r="90000">
                        <a14:backgroundMark x1="49512" y1="37500" x2="49512" y2="37500"/>
                        <a14:backgroundMark x1="52246" y1="71484" x2="52246" y2="71484"/>
                        <a14:backgroundMark x1="41992" y1="59668" x2="41992" y2="59668"/>
                        <a14:backgroundMark x1="41992" y1="63770" x2="41992" y2="63770"/>
                        <a14:backgroundMark x1="44043" y1="66602" x2="44043" y2="66602"/>
                        <a14:backgroundMark x1="60547" y1="62988" x2="60547" y2="62988"/>
                        <a14:backgroundMark x1="60352" y1="59863" x2="60352" y2="59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67" t="19608" r="27771" b="25224"/>
          <a:stretch/>
        </p:blipFill>
        <p:spPr>
          <a:xfrm>
            <a:off x="859825" y="22443289"/>
            <a:ext cx="532998" cy="655443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55" cstate="print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ackgroundRemoval t="10000" b="90000" l="10000" r="90000">
                        <a14:backgroundMark x1="60840" y1="39453" x2="60840" y2="39453"/>
                        <a14:backgroundMark x1="69727" y1="34375" x2="69727" y2="34375"/>
                        <a14:backgroundMark x1="59473" y1="26758" x2="59473" y2="26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10" y="15409281"/>
            <a:ext cx="1181958" cy="1181958"/>
          </a:xfrm>
          <a:prstGeom prst="rect">
            <a:avLst/>
          </a:prstGeom>
        </p:spPr>
      </p:pic>
      <p:cxnSp>
        <p:nvCxnSpPr>
          <p:cNvPr id="321" name="Straight Arrow Connector 320"/>
          <p:cNvCxnSpPr/>
          <p:nvPr/>
        </p:nvCxnSpPr>
        <p:spPr>
          <a:xfrm flipV="1">
            <a:off x="5907744" y="18969109"/>
            <a:ext cx="443652" cy="66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3" name="Group 222"/>
          <p:cNvGrpSpPr/>
          <p:nvPr/>
        </p:nvGrpSpPr>
        <p:grpSpPr>
          <a:xfrm>
            <a:off x="5260241" y="18740850"/>
            <a:ext cx="783974" cy="712764"/>
            <a:chOff x="7391521" y="11285353"/>
            <a:chExt cx="1109680" cy="1008885"/>
          </a:xfrm>
        </p:grpSpPr>
        <p:pic>
          <p:nvPicPr>
            <p:cNvPr id="1056" name="Picture 1055"/>
            <p:cNvPicPr>
              <a:picLocks noChangeAspect="1"/>
            </p:cNvPicPr>
            <p:nvPr/>
          </p:nvPicPr>
          <p:blipFill>
            <a:blip r:embed="rId57" cstate="print">
              <a:extLst>
                <a:ext uri="{BEBA8EAE-BF5A-486C-A8C5-ECC9F3942E4B}">
                  <a14:imgProps xmlns:a14="http://schemas.microsoft.com/office/drawing/2010/main">
                    <a14:imgLayer r:embed="rId58">
                      <a14:imgEffect>
                        <a14:backgroundRemoval t="4004" b="96875" l="9961" r="89844">
                          <a14:foregroundMark x1="46094" y1="9277" x2="46094" y2="9277"/>
                          <a14:foregroundMark x1="48145" y1="10840" x2="48145" y2="10840"/>
                          <a14:foregroundMark x1="51270" y1="10645" x2="51270" y2="10645"/>
                          <a14:foregroundMark x1="49707" y1="13672" x2="49707" y2="13672"/>
                          <a14:backgroundMark x1="32813" y1="20801" x2="38281" y2="20313"/>
                          <a14:backgroundMark x1="60645" y1="20020" x2="66113" y2="23047"/>
                          <a14:backgroundMark x1="58105" y1="63379" x2="60547" y2="58691"/>
                          <a14:backgroundMark x1="37402" y1="57910" x2="36719" y2="644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316" y="11285353"/>
              <a:ext cx="1008885" cy="1008885"/>
            </a:xfrm>
            <a:prstGeom prst="rect">
              <a:avLst/>
            </a:prstGeom>
          </p:spPr>
        </p:pic>
        <p:pic>
          <p:nvPicPr>
            <p:cNvPr id="323" name="Picture 322"/>
            <p:cNvPicPr>
              <a:picLocks noChangeAspect="1"/>
            </p:cNvPicPr>
            <p:nvPr/>
          </p:nvPicPr>
          <p:blipFill>
            <a:blip r:embed="rId59" cstate="print">
              <a:extLst>
                <a:ext uri="{BEBA8EAE-BF5A-486C-A8C5-ECC9F3942E4B}">
                  <a14:imgProps xmlns:a14="http://schemas.microsoft.com/office/drawing/2010/main">
                    <a14:imgLayer r:embed="rId60">
                      <a14:imgEffect>
                        <a14:backgroundRemoval t="10000" b="90000" l="10000" r="90000">
                          <a14:backgroundMark x1="49609" y1="54980" x2="49609" y2="54980"/>
                          <a14:backgroundMark x1="49609" y1="60254" x2="49609" y2="60254"/>
                          <a14:backgroundMark x1="49609" y1="65430" x2="49609" y2="65430"/>
                          <a14:backgroundMark x1="49805" y1="70898" x2="49805" y2="708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130768">
              <a:off x="7391521" y="11576246"/>
              <a:ext cx="461421" cy="461421"/>
            </a:xfrm>
            <a:prstGeom prst="rect">
              <a:avLst/>
            </a:prstGeom>
          </p:spPr>
        </p:pic>
      </p:grpSp>
      <p:cxnSp>
        <p:nvCxnSpPr>
          <p:cNvPr id="324" name="Straight Arrow Connector 323"/>
          <p:cNvCxnSpPr/>
          <p:nvPr/>
        </p:nvCxnSpPr>
        <p:spPr>
          <a:xfrm flipH="1" flipV="1">
            <a:off x="5898117" y="19207228"/>
            <a:ext cx="411306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TextBox 331"/>
          <p:cNvSpPr txBox="1"/>
          <p:nvPr/>
        </p:nvSpPr>
        <p:spPr>
          <a:xfrm>
            <a:off x="898716" y="21480713"/>
            <a:ext cx="6051407" cy="39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8" i="1" dirty="0">
                <a:solidFill>
                  <a:schemeClr val="bg1">
                    <a:lumMod val="75000"/>
                  </a:schemeClr>
                </a:solidFill>
                <a:latin typeface="Bradley Hand ITC" panose="03070402050302030203" pitchFamily="66" charset="0"/>
              </a:rPr>
              <a:t>Optimize over States, Torques , Forces, Contacts</a:t>
            </a:r>
            <a:endParaRPr lang="en-US" sz="1978" i="1" dirty="0">
              <a:solidFill>
                <a:schemeClr val="bg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37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515</TotalTime>
  <Words>1070</Words>
  <Application>Microsoft Office PowerPoint</Application>
  <PresentationFormat>Custom</PresentationFormat>
  <Paragraphs>211</Paragraphs>
  <Slides>4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Bradley Hand ITC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</dc:creator>
  <cp:lastModifiedBy>default</cp:lastModifiedBy>
  <cp:revision>129</cp:revision>
  <dcterms:created xsi:type="dcterms:W3CDTF">2023-11-30T18:57:02Z</dcterms:created>
  <dcterms:modified xsi:type="dcterms:W3CDTF">2023-12-05T01:53:04Z</dcterms:modified>
</cp:coreProperties>
</file>